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92" y="11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DE4623-2E1A-448F-90B4-D8BFC5BA6D5E}" type="datetimeFigureOut">
              <a:rPr lang="en-US" smtClean="0"/>
              <a:t>6/17/2017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1144F-5229-4169-98A1-8A6BEEAE0028}"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OVERVIEW</a:t>
            </a:r>
          </a:p>
          <a:p>
            <a:r>
              <a:rPr lang="en-US" dirty="0" smtClean="0"/>
              <a:t>HISTORY</a:t>
            </a:r>
          </a:p>
          <a:p>
            <a:r>
              <a:rPr lang="en-US" dirty="0" smtClean="0"/>
              <a:t>PROCESS</a:t>
            </a:r>
          </a:p>
          <a:p>
            <a:r>
              <a:rPr lang="en-US" dirty="0" smtClean="0"/>
              <a:t>EVOLUTION</a:t>
            </a:r>
          </a:p>
          <a:p>
            <a:r>
              <a:rPr lang="en-US" dirty="0" smtClean="0"/>
              <a:t>YOUR</a:t>
            </a:r>
            <a:r>
              <a:rPr lang="en-US" baseline="0" dirty="0" smtClean="0"/>
              <a:t> THOUGHTS</a:t>
            </a:r>
            <a:endParaRPr lang="en-US" dirty="0"/>
          </a:p>
        </p:txBody>
      </p:sp>
      <p:sp>
        <p:nvSpPr>
          <p:cNvPr id="4" name="Slide Number Placeholder 3"/>
          <p:cNvSpPr>
            <a:spLocks noGrp="1"/>
          </p:cNvSpPr>
          <p:nvPr>
            <p:ph type="sldNum" sz="quarter" idx="10"/>
          </p:nvPr>
        </p:nvSpPr>
        <p:spPr/>
        <p:txBody>
          <a:bodyPr/>
          <a:lstStyle/>
          <a:p>
            <a:fld id="{4081144F-5229-4169-98A1-8A6BEEAE0028}" type="slidenum">
              <a:rPr lang="en-US" smtClean="0"/>
              <a:t>1</a:t>
            </a:fld>
            <a:endParaRPr lang="en-US"/>
          </a:p>
        </p:txBody>
      </p:sp>
    </p:spTree>
    <p:extLst>
      <p:ext uri="{BB962C8B-B14F-4D97-AF65-F5344CB8AC3E}">
        <p14:creationId xmlns:p14="http://schemas.microsoft.com/office/powerpoint/2010/main" val="89682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81144F-5229-4169-98A1-8A6BEEAE0028}" type="slidenum">
              <a:rPr lang="en-US" smtClean="0"/>
              <a:t>3</a:t>
            </a:fld>
            <a:endParaRPr lang="en-US"/>
          </a:p>
        </p:txBody>
      </p:sp>
    </p:spTree>
    <p:extLst>
      <p:ext uri="{BB962C8B-B14F-4D97-AF65-F5344CB8AC3E}">
        <p14:creationId xmlns:p14="http://schemas.microsoft.com/office/powerpoint/2010/main" val="216223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Equity recognizes that some groups are disadvantaged in accessing educational and employment opportunities and are, therefore, underrepresented or marginalized in many organizations and institutions. The effects of that exclusion often linger systemically within organizational policies, practices and procedures. </a:t>
            </a:r>
          </a:p>
          <a:p>
            <a:endParaRPr lang="en-US" dirty="0"/>
          </a:p>
          <a:p>
            <a:r>
              <a:rPr lang="en-US" sz="1200" kern="1200" dirty="0">
                <a:solidFill>
                  <a:schemeClr val="tx1"/>
                </a:solidFill>
                <a:effectLst/>
                <a:latin typeface="+mn-lt"/>
                <a:ea typeface="+mn-ea"/>
                <a:cs typeface="+mn-cs"/>
              </a:rPr>
              <a:t>The Task Force has chosen to define “diversity” in all its complexity in order to recognize and honor the uniqueness of each ALA member, all members of our profession, and our very diverse communities.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be inclusive, we must recognize the inherent worth and dignity of every member of the community; involve and empower all members to participate and contribute; promote and sustain a sense of belonging; and value and practice respect for the talents, beliefs, backgrounds, and ways of living of all members.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4081144F-5229-4169-98A1-8A6BEEAE0028}" type="slidenum">
              <a:rPr lang="en-US" smtClean="0"/>
              <a:t>4</a:t>
            </a:fld>
            <a:endParaRPr lang="en-US"/>
          </a:p>
        </p:txBody>
      </p:sp>
    </p:spTree>
    <p:extLst>
      <p:ext uri="{BB962C8B-B14F-4D97-AF65-F5344CB8AC3E}">
        <p14:creationId xmlns:p14="http://schemas.microsoft.com/office/powerpoint/2010/main" val="356811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Co-sponsored Cory Booker’s appearance at Midwinter 2016. Sponsored Michael Eric Dyson’s appearance at Annual 2016</a:t>
            </a:r>
          </a:p>
        </p:txBody>
      </p:sp>
      <p:sp>
        <p:nvSpPr>
          <p:cNvPr id="4" name="Slide Number Placeholder 3"/>
          <p:cNvSpPr>
            <a:spLocks noGrp="1"/>
          </p:cNvSpPr>
          <p:nvPr>
            <p:ph type="sldNum" sz="quarter" idx="10"/>
          </p:nvPr>
        </p:nvSpPr>
        <p:spPr/>
        <p:txBody>
          <a:bodyPr/>
          <a:lstStyle/>
          <a:p>
            <a:fld id="{4081144F-5229-4169-98A1-8A6BEEAE0028}" type="slidenum">
              <a:rPr lang="en-US" smtClean="0"/>
              <a:t>5</a:t>
            </a:fld>
            <a:endParaRPr lang="en-US"/>
          </a:p>
        </p:txBody>
      </p:sp>
    </p:spTree>
    <p:extLst>
      <p:ext uri="{BB962C8B-B14F-4D97-AF65-F5344CB8AC3E}">
        <p14:creationId xmlns:p14="http://schemas.microsoft.com/office/powerpoint/2010/main" val="393514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atin typeface="Calibri" panose="020F0502020204030204" pitchFamily="34" charset="0"/>
                <a:ea typeface="Calibri" panose="020F0502020204030204" pitchFamily="34" charset="0"/>
                <a:cs typeface="Times New Roman" panose="02020603050405020304" pitchFamily="18" charset="0"/>
              </a:rPr>
              <a:t>E</a:t>
            </a:r>
            <a:r>
              <a:rPr lang="en-US"/>
              <a:t>xtenuating issues (finance,</a:t>
            </a:r>
            <a:r>
              <a:rPr lang="en-US" baseline="0"/>
              <a:t> organizational support) </a:t>
            </a:r>
            <a:r>
              <a:rPr lang="en-US"/>
              <a:t>impede well rounded participation throughout the Association. </a:t>
            </a:r>
          </a:p>
          <a:p>
            <a:pPr lvl="1"/>
            <a:endParaRPr lang="en-US"/>
          </a:p>
          <a:p>
            <a:pPr lvl="1"/>
            <a:endParaRPr lang="en-US"/>
          </a:p>
        </p:txBody>
      </p:sp>
      <p:sp>
        <p:nvSpPr>
          <p:cNvPr id="4" name="Slide Number Placeholder 3"/>
          <p:cNvSpPr>
            <a:spLocks noGrp="1"/>
          </p:cNvSpPr>
          <p:nvPr>
            <p:ph type="sldNum" sz="quarter" idx="10"/>
          </p:nvPr>
        </p:nvSpPr>
        <p:spPr/>
        <p:txBody>
          <a:bodyPr/>
          <a:lstStyle/>
          <a:p>
            <a:fld id="{4081144F-5229-4169-98A1-8A6BEEAE0028}" type="slidenum">
              <a:rPr lang="en-US" smtClean="0"/>
              <a:t>7</a:t>
            </a:fld>
            <a:endParaRPr lang="en-US"/>
          </a:p>
        </p:txBody>
      </p:sp>
    </p:spTree>
    <p:extLst>
      <p:ext uri="{BB962C8B-B14F-4D97-AF65-F5344CB8AC3E}">
        <p14:creationId xmlns:p14="http://schemas.microsoft.com/office/powerpoint/2010/main" val="1393243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After ALA Annual 2016, Keith Michael </a:t>
            </a:r>
            <a:r>
              <a:rPr lang="en-US" sz="1200" b="0" i="0" kern="1200" err="1">
                <a:solidFill>
                  <a:schemeClr val="tx1"/>
                </a:solidFill>
                <a:effectLst/>
                <a:latin typeface="+mn-lt"/>
                <a:ea typeface="+mn-ea"/>
                <a:cs typeface="+mn-cs"/>
              </a:rPr>
              <a:t>Fiels</a:t>
            </a:r>
            <a:r>
              <a:rPr lang="en-US" sz="1200" b="0" i="0" kern="1200">
                <a:solidFill>
                  <a:schemeClr val="tx1"/>
                </a:solidFill>
                <a:effectLst/>
                <a:latin typeface="+mn-lt"/>
                <a:ea typeface="+mn-ea"/>
                <a:cs typeface="+mn-cs"/>
              </a:rPr>
              <a:t> (ALA Executive Director), Mary </a:t>
            </a:r>
            <a:r>
              <a:rPr lang="en-US" sz="1200" b="0" i="0" kern="1200" err="1">
                <a:solidFill>
                  <a:schemeClr val="tx1"/>
                </a:solidFill>
                <a:effectLst/>
                <a:latin typeface="+mn-lt"/>
                <a:ea typeface="+mn-ea"/>
                <a:cs typeface="+mn-cs"/>
              </a:rPr>
              <a:t>Ghikas</a:t>
            </a:r>
            <a:r>
              <a:rPr lang="en-US" sz="1200" b="0" i="0" kern="1200">
                <a:solidFill>
                  <a:schemeClr val="tx1"/>
                </a:solidFill>
                <a:effectLst/>
                <a:latin typeface="+mn-lt"/>
                <a:ea typeface="+mn-ea"/>
                <a:cs typeface="+mn-cs"/>
              </a:rPr>
              <a:t> (ALA Associate Executive Director), and Jody Gray (ALA Director, Office for Diversity, Literacy and Outreach Services) reviewed the recommendations and came up with a preliminary plan for addressing the recommendations. All of the recommendations remain, but a couple of the recommendations were broken down further, bringing the total up to 61.</a:t>
            </a:r>
          </a:p>
          <a:p>
            <a:endParaRPr lang="en-US" sz="1200" b="0" i="0" kern="1200">
              <a:solidFill>
                <a:schemeClr val="tx1"/>
              </a:solidFill>
              <a:effectLst/>
              <a:latin typeface="+mn-lt"/>
              <a:ea typeface="+mn-ea"/>
              <a:cs typeface="+mn-cs"/>
            </a:endParaRPr>
          </a:p>
          <a:p>
            <a:r>
              <a:rPr lang="en-US" sz="1200" b="0" i="0" kern="1200">
                <a:solidFill>
                  <a:schemeClr val="tx1"/>
                </a:solidFill>
                <a:effectLst/>
                <a:latin typeface="+mn-lt"/>
                <a:ea typeface="+mn-ea"/>
                <a:cs typeface="+mn-cs"/>
              </a:rPr>
              <a:t>1.12 Create a scenario-based session on micro-aggressions that addresses how allies of targeted people can use the situations as teaching moments to help change behavior.</a:t>
            </a:r>
          </a:p>
          <a:p>
            <a:endParaRPr lang="en-US" sz="1200" b="0" i="0" kern="1200">
              <a:solidFill>
                <a:schemeClr val="tx1"/>
              </a:solidFill>
              <a:effectLst/>
              <a:latin typeface="+mn-lt"/>
              <a:ea typeface="+mn-ea"/>
              <a:cs typeface="+mn-cs"/>
            </a:endParaRPr>
          </a:p>
          <a:p>
            <a:r>
              <a:rPr lang="en-US" sz="1200" b="0" i="0" kern="1200">
                <a:solidFill>
                  <a:schemeClr val="tx1"/>
                </a:solidFill>
                <a:effectLst/>
                <a:latin typeface="+mn-lt"/>
                <a:ea typeface="+mn-ea"/>
                <a:cs typeface="+mn-cs"/>
              </a:rPr>
              <a:t>4.8 Work with other national associations to share checklists, clearinghouse information, etc.</a:t>
            </a:r>
          </a:p>
          <a:p>
            <a:endParaRPr lang="en-US" sz="1200" b="0" i="0" kern="1200">
              <a:solidFill>
                <a:schemeClr val="tx1"/>
              </a:solidFill>
              <a:effectLst/>
              <a:latin typeface="+mn-lt"/>
              <a:ea typeface="+mn-ea"/>
              <a:cs typeface="+mn-cs"/>
            </a:endParaRPr>
          </a:p>
          <a:p>
            <a:r>
              <a:rPr lang="en-US"/>
              <a:t>Membership and participation goals were ranked as difficult. These recommendations will be addressed over next three years. 5.7 Investigate alternate dues structures, including salary-based categories and options to include an initial division and round table membership without additional costs. </a:t>
            </a:r>
          </a:p>
        </p:txBody>
      </p:sp>
      <p:sp>
        <p:nvSpPr>
          <p:cNvPr id="4" name="Slide Number Placeholder 3"/>
          <p:cNvSpPr>
            <a:spLocks noGrp="1"/>
          </p:cNvSpPr>
          <p:nvPr>
            <p:ph type="sldNum" sz="quarter" idx="10"/>
          </p:nvPr>
        </p:nvSpPr>
        <p:spPr/>
        <p:txBody>
          <a:bodyPr/>
          <a:lstStyle/>
          <a:p>
            <a:fld id="{4081144F-5229-4169-98A1-8A6BEEAE0028}" type="slidenum">
              <a:rPr lang="en-US" smtClean="0"/>
              <a:t>8</a:t>
            </a:fld>
            <a:endParaRPr lang="en-US"/>
          </a:p>
        </p:txBody>
      </p:sp>
    </p:spTree>
    <p:extLst>
      <p:ext uri="{BB962C8B-B14F-4D97-AF65-F5344CB8AC3E}">
        <p14:creationId xmlns:p14="http://schemas.microsoft.com/office/powerpoint/2010/main" val="247212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81144F-5229-4169-98A1-8A6BEEAE0028}" type="slidenum">
              <a:rPr lang="en-US" smtClean="0"/>
              <a:t>10</a:t>
            </a:fld>
            <a:endParaRPr lang="en-US"/>
          </a:p>
        </p:txBody>
      </p:sp>
    </p:spTree>
    <p:extLst>
      <p:ext uri="{BB962C8B-B14F-4D97-AF65-F5344CB8AC3E}">
        <p14:creationId xmlns:p14="http://schemas.microsoft.com/office/powerpoint/2010/main" val="2012708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81144F-5229-4169-98A1-8A6BEEAE0028}" type="slidenum">
              <a:rPr lang="en-US" smtClean="0"/>
              <a:t>11</a:t>
            </a:fld>
            <a:endParaRPr lang="en-US"/>
          </a:p>
        </p:txBody>
      </p:sp>
    </p:spTree>
    <p:extLst>
      <p:ext uri="{BB962C8B-B14F-4D97-AF65-F5344CB8AC3E}">
        <p14:creationId xmlns:p14="http://schemas.microsoft.com/office/powerpoint/2010/main" val="594915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06F7FF-1521-402F-A8EF-3687DF23A2B3}" type="datetime1">
              <a:rPr lang="en-US" smtClean="0"/>
              <a:t>6/17/2017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87F2996-26D8-4E1A-873D-A7DCF26319E4}"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457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0A9A5F-F484-4349-BA63-14390714675B}" type="datetime1">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F2996-26D8-4E1A-873D-A7DCF26319E4}"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292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6049B0-65FD-408E-ACAD-57F1B0FF1605}" type="datetime1">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F2996-26D8-4E1A-873D-A7DCF26319E4}"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87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330B90-5E9A-4BD0-A38D-DD9EA6092E28}" type="datetime1">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F2996-26D8-4E1A-873D-A7DCF26319E4}"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3992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B4549-69B4-4894-8DB6-9D1A2FA51EC4}" type="datetime1">
              <a:rPr lang="en-US" smtClean="0"/>
              <a:t>6/17/2017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F2996-26D8-4E1A-873D-A7DCF26319E4}"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7184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E8702B-495B-485B-AE80-59D36B2C159F}" type="datetime1">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F2996-26D8-4E1A-873D-A7DCF26319E4}"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408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E3B4D9-32BC-4DC6-87C2-05BCDC6513FF}" type="datetime1">
              <a:rPr lang="en-US" smtClean="0"/>
              <a:t>6/17/2017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F2996-26D8-4E1A-873D-A7DCF26319E4}"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4388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158488-EDC6-473B-82A3-8CC7F0A478DD}" type="datetime1">
              <a:rPr lang="en-US" smtClean="0"/>
              <a:t>6/17/2017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F2996-26D8-4E1A-873D-A7DCF26319E4}"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210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2D913-BFC4-47A1-A8BD-E7B9EEF1B7F7}" type="datetime1">
              <a:rPr lang="en-US" smtClean="0"/>
              <a:t>6/17/2017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F2996-26D8-4E1A-873D-A7DCF26319E4}" type="slidenum">
              <a:rPr lang="en-US" smtClean="0"/>
              <a:t>‹#›</a:t>
            </a:fld>
            <a:endParaRPr lang="en-US"/>
          </a:p>
        </p:txBody>
      </p:sp>
    </p:spTree>
    <p:extLst>
      <p:ext uri="{BB962C8B-B14F-4D97-AF65-F5344CB8AC3E}">
        <p14:creationId xmlns:p14="http://schemas.microsoft.com/office/powerpoint/2010/main" val="2574327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CF5F68-204C-482C-81CC-B380DAC9DCBA}" type="datetime1">
              <a:rPr lang="en-US" smtClean="0"/>
              <a:t>6/17/2017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F2996-26D8-4E1A-873D-A7DCF26319E4}"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146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2A3CEEE-2CEF-497B-AFC3-4CB0DE93CB92}" type="datetime1">
              <a:rPr lang="en-US" smtClean="0"/>
              <a:t>6/17/2017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87F2996-26D8-4E1A-873D-A7DCF26319E4}"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603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BBDC970-1D50-4868-8CAB-61EC87C1BDB6}" type="datetime1">
              <a:rPr lang="en-US" smtClean="0"/>
              <a:t>6/17/2017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87F2996-26D8-4E1A-873D-A7DCF26319E4}"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4678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connect.ala.org/node/25541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Equity</a:t>
            </a:r>
            <a:r>
              <a:rPr lang="en-US" sz="4000" dirty="0"/>
              <a:t>, Diversity, and Inclusion </a:t>
            </a:r>
            <a:r>
              <a:rPr lang="en-US" sz="4000" dirty="0" smtClean="0"/>
              <a:t>(EDI)</a:t>
            </a:r>
            <a:endParaRPr lang="en-US" sz="4000" dirty="0"/>
          </a:p>
        </p:txBody>
      </p:sp>
      <p:sp>
        <p:nvSpPr>
          <p:cNvPr id="3" name="Subtitle 2"/>
          <p:cNvSpPr>
            <a:spLocks noGrp="1"/>
          </p:cNvSpPr>
          <p:nvPr>
            <p:ph type="subTitle" idx="1"/>
          </p:nvPr>
        </p:nvSpPr>
        <p:spPr>
          <a:xfrm>
            <a:off x="1732230" y="3656357"/>
            <a:ext cx="9144000" cy="2299229"/>
          </a:xfrm>
        </p:spPr>
        <p:txBody>
          <a:bodyPr>
            <a:normAutofit/>
          </a:bodyPr>
          <a:lstStyle/>
          <a:p>
            <a:pPr>
              <a:lnSpc>
                <a:spcPct val="110000"/>
              </a:lnSpc>
              <a:spcBef>
                <a:spcPts val="0"/>
              </a:spcBef>
            </a:pPr>
            <a:r>
              <a:rPr lang="en-US" sz="2600" dirty="0" smtClean="0"/>
              <a:t>An equitable future for libraries and the profession</a:t>
            </a:r>
          </a:p>
          <a:p>
            <a:pPr>
              <a:lnSpc>
                <a:spcPct val="110000"/>
              </a:lnSpc>
              <a:spcBef>
                <a:spcPts val="0"/>
              </a:spcBef>
            </a:pPr>
            <a:endParaRPr lang="en-US" sz="2000"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7526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Recommendations currently in progress</a:t>
            </a:r>
            <a:r>
              <a:rPr lang="en-US" baseline="30000" dirty="0"/>
              <a:t>3</a:t>
            </a:r>
            <a:r>
              <a:rPr lang="en-US" dirty="0"/>
              <a:t>:</a:t>
            </a:r>
          </a:p>
          <a:p>
            <a:pPr lvl="1"/>
            <a:r>
              <a:rPr lang="en-US" dirty="0" smtClean="0"/>
              <a:t>Create </a:t>
            </a:r>
            <a:r>
              <a:rPr lang="en-US" dirty="0"/>
              <a:t>and distribute a pre- and post-conference survey to attendees about experiences related to equity, diversity, and inclusion at the conference.</a:t>
            </a:r>
          </a:p>
          <a:p>
            <a:pPr lvl="1"/>
            <a:r>
              <a:rPr lang="en-US" dirty="0" smtClean="0"/>
              <a:t>Research </a:t>
            </a:r>
            <a:r>
              <a:rPr lang="en-US" dirty="0"/>
              <a:t>and collaborate with local community organizations who are doing work on equity, diversity, and inclusion; ask them what types of support they would like from ALA conference attendees.</a:t>
            </a:r>
          </a:p>
          <a:p>
            <a:pPr lvl="1"/>
            <a:r>
              <a:rPr lang="en-US" dirty="0" smtClean="0"/>
              <a:t>Create </a:t>
            </a:r>
            <a:r>
              <a:rPr lang="en-US" dirty="0"/>
              <a:t>EDI statement that is included in the registration process, similar to the Code of Conduct, that outlines the Association's commitment to EDI principles; or, incorporate EDI principles into existing Code of </a:t>
            </a:r>
            <a:r>
              <a:rPr lang="en-US" dirty="0" smtClean="0"/>
              <a:t>Conduct.</a:t>
            </a:r>
            <a:endParaRPr lang="en-US" dirty="0"/>
          </a:p>
        </p:txBody>
      </p:sp>
      <p:sp>
        <p:nvSpPr>
          <p:cNvPr id="4" name="Footer Placeholder 3"/>
          <p:cNvSpPr>
            <a:spLocks noGrp="1"/>
          </p:cNvSpPr>
          <p:nvPr>
            <p:ph type="ftr" sz="quarter" idx="11"/>
          </p:nvPr>
        </p:nvSpPr>
        <p:spPr>
          <a:xfrm>
            <a:off x="1163712" y="5628323"/>
            <a:ext cx="5938836" cy="309201"/>
          </a:xfrm>
        </p:spPr>
        <p:txBody>
          <a:bodyPr/>
          <a:lstStyle/>
          <a:p>
            <a:r>
              <a:rPr lang="en-US" baseline="30000"/>
              <a:t>3</a:t>
            </a:r>
            <a:r>
              <a:rPr lang="en-US"/>
              <a:t>Garnar, M. (2016, July 1). Accessible version of the TF-EDI report [Web log post]. Retrieved January 22, 2017, from http://connect.ala.org/node/255414</a:t>
            </a:r>
          </a:p>
        </p:txBody>
      </p:sp>
    </p:spTree>
    <p:extLst>
      <p:ext uri="{BB962C8B-B14F-4D97-AF65-F5344CB8AC3E}">
        <p14:creationId xmlns:p14="http://schemas.microsoft.com/office/powerpoint/2010/main" val="2084763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Recommendations currently in progress</a:t>
            </a:r>
            <a:r>
              <a:rPr lang="en-US" baseline="30000" dirty="0"/>
              <a:t>4</a:t>
            </a:r>
            <a:r>
              <a:rPr lang="en-US" dirty="0"/>
              <a:t>:</a:t>
            </a:r>
          </a:p>
          <a:p>
            <a:pPr lvl="1"/>
            <a:r>
              <a:rPr lang="en-US" dirty="0" smtClean="0"/>
              <a:t>Create </a:t>
            </a:r>
            <a:r>
              <a:rPr lang="en-US" dirty="0"/>
              <a:t>a scenario-based session on micro-aggressions that addresses how allies of targeted people can use the situations as teaching moments to help change behavior.</a:t>
            </a:r>
          </a:p>
          <a:p>
            <a:pPr lvl="1"/>
            <a:r>
              <a:rPr lang="en-US" smtClean="0"/>
              <a:t>Work </a:t>
            </a:r>
            <a:r>
              <a:rPr lang="en-US" dirty="0"/>
              <a:t>with other national associations to share checklists, clearinghouse information, etc.</a:t>
            </a:r>
          </a:p>
        </p:txBody>
      </p:sp>
      <p:sp>
        <p:nvSpPr>
          <p:cNvPr id="4" name="Footer Placeholder 3"/>
          <p:cNvSpPr>
            <a:spLocks noGrp="1"/>
          </p:cNvSpPr>
          <p:nvPr>
            <p:ph type="ftr" sz="quarter" idx="11"/>
          </p:nvPr>
        </p:nvSpPr>
        <p:spPr>
          <a:xfrm>
            <a:off x="1282246" y="5473722"/>
            <a:ext cx="5938836" cy="309201"/>
          </a:xfrm>
        </p:spPr>
        <p:txBody>
          <a:bodyPr/>
          <a:lstStyle/>
          <a:p>
            <a:r>
              <a:rPr lang="en-US" baseline="30000"/>
              <a:t>4</a:t>
            </a:r>
            <a:r>
              <a:rPr lang="en-US"/>
              <a:t>Garnar, M. (2016, July 1). Accessible version of the TF-EDI report [Web log post]. Retrieved January 22, 2017, from http://connect.ala.org/node/255414</a:t>
            </a:r>
          </a:p>
        </p:txBody>
      </p:sp>
    </p:spTree>
    <p:extLst>
      <p:ext uri="{BB962C8B-B14F-4D97-AF65-F5344CB8AC3E}">
        <p14:creationId xmlns:p14="http://schemas.microsoft.com/office/powerpoint/2010/main" val="1014199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EDI-IWG is working with Divisions, Committees, Round Tables, Offices, and Ethnic Caucuses to provide guidance throughout the implementation process. </a:t>
            </a:r>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34782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Working Group (as well as the Task Force that preceded it) have served in a grassroots advocacy capacity on issues that involve EDI.</a:t>
            </a:r>
          </a:p>
          <a:p>
            <a:pPr lvl="1"/>
            <a:r>
              <a:rPr lang="en-US" dirty="0"/>
              <a:t>Drafted or offered input on resolutions involving gun violence, Libraries as Safe Spaces.</a:t>
            </a:r>
          </a:p>
          <a:p>
            <a:pPr lvl="1"/>
            <a:r>
              <a:rPr lang="en-US" dirty="0"/>
              <a:t>Provided a statement regarding press releases issued by Washington office that addresses EDI concerns with the new presidential administration.</a:t>
            </a:r>
          </a:p>
          <a:p>
            <a:pPr lvl="1"/>
            <a:r>
              <a:rPr lang="en-US" dirty="0"/>
              <a:t>Currently working with the ALA Executive Board to include EDI efforts/initiatives in ALA’s strategic plans going forward</a:t>
            </a:r>
            <a:r>
              <a:rPr lang="en-US" dirty="0" smtClean="0"/>
              <a:t>.</a:t>
            </a:r>
          </a:p>
          <a:p>
            <a:pPr lvl="1"/>
            <a:r>
              <a:rPr lang="en-US" dirty="0" smtClean="0"/>
              <a:t>Will host “lightening” discussions at the 2017 ALA Annual Conference in Chicago on EDI in libraries. </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33338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 Where do we go from here?</a:t>
            </a:r>
          </a:p>
          <a:p>
            <a:pPr lvl="1"/>
            <a:r>
              <a:rPr lang="en-US" dirty="0"/>
              <a:t>How do we want to make the case that issues of equity, diversity, and inclusion (EDI) are relevant to libraries?</a:t>
            </a:r>
          </a:p>
          <a:p>
            <a:pPr lvl="1"/>
            <a:r>
              <a:rPr lang="en-US" dirty="0"/>
              <a:t>How do we embrace or promote EDI when elements of our own government seem to be openly against it?</a:t>
            </a:r>
          </a:p>
          <a:p>
            <a:pPr lvl="1"/>
            <a:r>
              <a:rPr lang="en-US" dirty="0"/>
              <a:t>Is the profession moving towards a post-neutral stance? Do you think the profession should take stances on issues that are normally considered outside the scope of librarianship, especially as it relates to EDI?</a:t>
            </a:r>
          </a:p>
          <a:p>
            <a:pPr lvl="1"/>
            <a:r>
              <a:rPr lang="en-US" dirty="0"/>
              <a:t>Do you think libraries are safe havens? What does that mean going forward for libraries?</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3637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Please help us shape the future of EDI in our profession!</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09806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Resources:</a:t>
            </a:r>
          </a:p>
          <a:p>
            <a:pPr lvl="1"/>
            <a:r>
              <a:rPr lang="en-US" dirty="0" err="1"/>
              <a:t>Garnar</a:t>
            </a:r>
            <a:r>
              <a:rPr lang="en-US" dirty="0"/>
              <a:t>, M. (2016, July 1). Accessible version of the TF-EDI report [Web log post]. Retrieved January 22, 2017, from </a:t>
            </a:r>
            <a:r>
              <a:rPr lang="en-US" dirty="0">
                <a:hlinkClick r:id="rId2"/>
              </a:rPr>
              <a:t>http://connect.ala.org/node/255414</a:t>
            </a:r>
            <a:endParaRPr lang="en-US" dirty="0"/>
          </a:p>
          <a:p>
            <a:pPr lvl="1"/>
            <a:r>
              <a:rPr lang="en-US" dirty="0" err="1"/>
              <a:t>Garnar</a:t>
            </a:r>
            <a:r>
              <a:rPr lang="en-US" dirty="0"/>
              <a:t>, M. (2014, October 15). Update and Definitions [Web log post]. Retrieved January 22, 2017, from http://connect.ala.org/node/229669</a:t>
            </a:r>
          </a:p>
          <a:p>
            <a:pPr marL="457200" lvl="1" indent="0">
              <a:buNone/>
            </a:pPr>
            <a:endParaRPr lang="en-US" b="1" dirty="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04917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Equity, Diversity, and Inclusion (EDI)</a:t>
            </a:r>
          </a:p>
        </p:txBody>
      </p:sp>
      <p:sp>
        <p:nvSpPr>
          <p:cNvPr id="3" name="Content Placeholder 2"/>
          <p:cNvSpPr>
            <a:spLocks noGrp="1"/>
          </p:cNvSpPr>
          <p:nvPr>
            <p:ph idx="1"/>
          </p:nvPr>
        </p:nvSpPr>
        <p:spPr/>
        <p:txBody>
          <a:bodyPr/>
          <a:lstStyle/>
          <a:p>
            <a:r>
              <a:rPr lang="en-US" dirty="0" smtClean="0"/>
              <a:t>How do you define equity, diversity, and inclusion?</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9199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prstClr val="black"/>
                </a:solidFill>
              </a:rPr>
              <a:t>EDI</a:t>
            </a:r>
            <a:endParaRPr lang="en-US" dirty="0"/>
          </a:p>
        </p:txBody>
      </p:sp>
      <p:sp>
        <p:nvSpPr>
          <p:cNvPr id="3" name="Content Placeholder 2"/>
          <p:cNvSpPr>
            <a:spLocks noGrp="1"/>
          </p:cNvSpPr>
          <p:nvPr>
            <p:ph idx="1"/>
          </p:nvPr>
        </p:nvSpPr>
        <p:spPr/>
        <p:txBody>
          <a:bodyPr>
            <a:noAutofit/>
          </a:bodyPr>
          <a:lstStyle/>
          <a:p>
            <a:r>
              <a:rPr lang="en-US" sz="1600" dirty="0" smtClean="0"/>
              <a:t>Starting the conversation</a:t>
            </a:r>
            <a:endParaRPr lang="en-US" sz="1600" dirty="0"/>
          </a:p>
          <a:p>
            <a:pPr lvl="1"/>
            <a:r>
              <a:rPr lang="en-US" sz="1600" dirty="0"/>
              <a:t>Aftermath of the George Zimmerman/Trayvon Martin case and the ALA Annual Conference in Orlando.</a:t>
            </a:r>
          </a:p>
          <a:p>
            <a:pPr lvl="1"/>
            <a:r>
              <a:rPr lang="en-US" sz="1600" dirty="0" smtClean="0"/>
              <a:t>The Task Force on Equity, Diversity, and Inclusion (TF-EDI) was commissioned </a:t>
            </a:r>
            <a:r>
              <a:rPr lang="en-US" sz="1600" dirty="0"/>
              <a:t>by ALA Past President Barbara Stripling to address membership concerns.</a:t>
            </a:r>
          </a:p>
          <a:p>
            <a:pPr lvl="1"/>
            <a:r>
              <a:rPr lang="en-US" sz="1600" dirty="0"/>
              <a:t>TF-EDI charge:</a:t>
            </a:r>
          </a:p>
          <a:p>
            <a:pPr lvl="2"/>
            <a:r>
              <a:rPr lang="en-US" dirty="0"/>
              <a:t>The Task Force on Equity, Diversity, and Inclusion will develop a plan and strategic actions to build more equity, diversity, and inclusion among our members, the field of librarianship, and our communities. The most important Task Force outcome is the public and honest conversation that will be generated by its plan and recommended actions. The final Task Force report will include recommendations for ensuring that a continuing focus on equity, diversity, and inclusion is embedded throughout the ALA organization.</a:t>
            </a:r>
            <a:r>
              <a:rPr lang="en-US" baseline="30000" dirty="0"/>
              <a:t>1</a:t>
            </a:r>
          </a:p>
        </p:txBody>
      </p:sp>
      <p:sp>
        <p:nvSpPr>
          <p:cNvPr id="7" name="Footer Placeholder 6"/>
          <p:cNvSpPr>
            <a:spLocks noGrp="1"/>
          </p:cNvSpPr>
          <p:nvPr>
            <p:ph type="ftr" sz="quarter" idx="11"/>
          </p:nvPr>
        </p:nvSpPr>
        <p:spPr>
          <a:xfrm>
            <a:off x="1451579" y="5628323"/>
            <a:ext cx="5938836" cy="309201"/>
          </a:xfrm>
        </p:spPr>
        <p:txBody>
          <a:bodyPr/>
          <a:lstStyle/>
          <a:p>
            <a:r>
              <a:rPr lang="en-US" baseline="30000"/>
              <a:t>1</a:t>
            </a:r>
            <a:r>
              <a:rPr lang="en-US"/>
              <a:t>Garnar, M. (2016, July 1). Accessible version of the TF-EDI report [Web log post]. Retrieved January 22, 2017, from http://connect.ala.org/node/255414</a:t>
            </a:r>
          </a:p>
        </p:txBody>
      </p:sp>
    </p:spTree>
    <p:extLst>
      <p:ext uri="{BB962C8B-B14F-4D97-AF65-F5344CB8AC3E}">
        <p14:creationId xmlns:p14="http://schemas.microsoft.com/office/powerpoint/2010/main" val="656583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solidFill>
              </a:rPr>
              <a:t>EDI</a:t>
            </a:r>
            <a:endParaRPr lang="en-US" dirty="0"/>
          </a:p>
        </p:txBody>
      </p:sp>
      <p:sp>
        <p:nvSpPr>
          <p:cNvPr id="3" name="Content Placeholder 2"/>
          <p:cNvSpPr>
            <a:spLocks noGrp="1"/>
          </p:cNvSpPr>
          <p:nvPr>
            <p:ph idx="1"/>
          </p:nvPr>
        </p:nvSpPr>
        <p:spPr>
          <a:xfrm>
            <a:off x="1451579" y="1853754"/>
            <a:ext cx="9603275" cy="4005870"/>
          </a:xfrm>
        </p:spPr>
        <p:txBody>
          <a:bodyPr>
            <a:normAutofit fontScale="25000" lnSpcReduction="20000"/>
          </a:bodyPr>
          <a:lstStyle/>
          <a:p>
            <a:r>
              <a:rPr lang="en-US" sz="7200" dirty="0"/>
              <a:t>TF-EDI process</a:t>
            </a:r>
          </a:p>
          <a:p>
            <a:pPr marL="457200" lvl="1" indent="0">
              <a:buNone/>
            </a:pPr>
            <a:endParaRPr lang="en-US" sz="2200" dirty="0"/>
          </a:p>
          <a:p>
            <a:pPr lvl="1"/>
            <a:r>
              <a:rPr lang="en-US" sz="6400" dirty="0"/>
              <a:t>Definitions of equity, diversity, and inclusion</a:t>
            </a:r>
            <a:r>
              <a:rPr lang="en-US" sz="6400" baseline="30000" dirty="0"/>
              <a:t>2</a:t>
            </a:r>
          </a:p>
          <a:p>
            <a:pPr lvl="2"/>
            <a:r>
              <a:rPr lang="en-US" sz="6400" dirty="0" smtClean="0"/>
              <a:t>Equity </a:t>
            </a:r>
            <a:r>
              <a:rPr lang="en-US" sz="6400" dirty="0"/>
              <a:t>- increasing diversity by ameliorating conditions of disadvantaged groups.</a:t>
            </a:r>
          </a:p>
          <a:p>
            <a:pPr lvl="3"/>
            <a:r>
              <a:rPr lang="en-US" sz="6400" dirty="0"/>
              <a:t>Equity is not the same as equality. Equality implies sameness.</a:t>
            </a:r>
          </a:p>
          <a:p>
            <a:pPr marL="1146175" lvl="3"/>
            <a:endParaRPr lang="en-US" sz="6400" dirty="0"/>
          </a:p>
          <a:p>
            <a:pPr marL="1146175" lvl="3"/>
            <a:r>
              <a:rPr lang="en-US" sz="6400" dirty="0"/>
              <a:t>Diversity - </a:t>
            </a:r>
            <a:r>
              <a:rPr lang="en-US" sz="6400" dirty="0">
                <a:ea typeface="MS Mincho" panose="02020609040205080304" pitchFamily="49" charset="-128"/>
                <a:cs typeface="Times New Roman" panose="02020603050405020304" pitchFamily="18" charset="0"/>
              </a:rPr>
              <a:t>the sum of the ways that people are both alike and different.  </a:t>
            </a:r>
          </a:p>
          <a:p>
            <a:pPr marL="1603375" lvl="4"/>
            <a:r>
              <a:rPr lang="en-US" sz="6400" dirty="0"/>
              <a:t>Visible diversity - generally those things we cannot change and are external. </a:t>
            </a:r>
          </a:p>
          <a:p>
            <a:pPr marL="1603375" lvl="4"/>
            <a:r>
              <a:rPr lang="en-US" sz="6400" dirty="0"/>
              <a:t>Invisible diversity - </a:t>
            </a:r>
            <a:r>
              <a:rPr lang="en-US" sz="6400" dirty="0">
                <a:ea typeface="MS Mincho" panose="02020609040205080304" pitchFamily="49" charset="-128"/>
                <a:cs typeface="Times New Roman" panose="02020603050405020304" pitchFamily="18" charset="0"/>
              </a:rPr>
              <a:t>attributes not readily seen.</a:t>
            </a:r>
            <a:endParaRPr lang="en-US" sz="6400" dirty="0"/>
          </a:p>
          <a:p>
            <a:pPr marL="1374775" lvl="4" indent="0">
              <a:buNone/>
            </a:pPr>
            <a:endParaRPr lang="en-US" sz="6400" dirty="0"/>
          </a:p>
          <a:p>
            <a:pPr marL="1146175" lvl="4"/>
            <a:r>
              <a:rPr lang="en-US" sz="6400" dirty="0"/>
              <a:t>Inclusion - an environment in which all individuals are treated fairly and respectfully; are valued for their distinctive skills, experiences, and perspectives; have equal access to resources and opportunities; and can contribute fully to the organization’s success.  </a:t>
            </a:r>
            <a:br>
              <a:rPr lang="en-US" sz="6400" dirty="0"/>
            </a:br>
            <a:endParaRPr lang="en-US" sz="6400" dirty="0"/>
          </a:p>
          <a:p>
            <a:pPr lvl="3"/>
            <a:endParaRPr lang="en-US" dirty="0"/>
          </a:p>
          <a:p>
            <a:pPr marL="1371600" lvl="3" indent="0">
              <a:buNone/>
            </a:pPr>
            <a:endParaRPr lang="en-US" dirty="0"/>
          </a:p>
          <a:p>
            <a:pPr marL="1371600" lvl="3" indent="0">
              <a:buNone/>
            </a:pPr>
            <a:endParaRPr lang="en-US" dirty="0"/>
          </a:p>
          <a:p>
            <a:pPr lvl="3"/>
            <a:endParaRPr lang="en-US" dirty="0"/>
          </a:p>
          <a:p>
            <a:pPr lvl="3"/>
            <a:endParaRPr lang="en-US" dirty="0"/>
          </a:p>
        </p:txBody>
      </p:sp>
      <p:sp>
        <p:nvSpPr>
          <p:cNvPr id="4" name="Footer Placeholder 3"/>
          <p:cNvSpPr>
            <a:spLocks noGrp="1"/>
          </p:cNvSpPr>
          <p:nvPr>
            <p:ph type="ftr" sz="quarter" idx="11"/>
          </p:nvPr>
        </p:nvSpPr>
        <p:spPr>
          <a:xfrm>
            <a:off x="977446" y="5705023"/>
            <a:ext cx="5938836" cy="309201"/>
          </a:xfrm>
        </p:spPr>
        <p:txBody>
          <a:bodyPr/>
          <a:lstStyle/>
          <a:p>
            <a:r>
              <a:rPr lang="en-US" baseline="30000" dirty="0"/>
              <a:t>2</a:t>
            </a:r>
            <a:r>
              <a:rPr lang="en-US" dirty="0"/>
              <a:t>Garner, M. (2014, October 15). Update and Definitions [Web log post]. Retrieved January 22, 2017, from http://connect.ala.org/node/229669</a:t>
            </a:r>
          </a:p>
        </p:txBody>
      </p:sp>
    </p:spTree>
    <p:extLst>
      <p:ext uri="{BB962C8B-B14F-4D97-AF65-F5344CB8AC3E}">
        <p14:creationId xmlns:p14="http://schemas.microsoft.com/office/powerpoint/2010/main" val="1838851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solidFill>
              </a:rPr>
              <a:t>EDI</a:t>
            </a:r>
            <a:endParaRPr lang="en-US" dirty="0"/>
          </a:p>
        </p:txBody>
      </p:sp>
      <p:sp>
        <p:nvSpPr>
          <p:cNvPr id="3" name="Content Placeholder 2"/>
          <p:cNvSpPr>
            <a:spLocks noGrp="1"/>
          </p:cNvSpPr>
          <p:nvPr>
            <p:ph idx="1"/>
          </p:nvPr>
        </p:nvSpPr>
        <p:spPr>
          <a:xfrm>
            <a:off x="1451579" y="1853754"/>
            <a:ext cx="9603275" cy="4379095"/>
          </a:xfrm>
        </p:spPr>
        <p:txBody>
          <a:bodyPr>
            <a:normAutofit/>
          </a:bodyPr>
          <a:lstStyle/>
          <a:p>
            <a:r>
              <a:rPr lang="en-US" dirty="0"/>
              <a:t>TF-EDI Process</a:t>
            </a:r>
          </a:p>
          <a:p>
            <a:pPr lvl="1"/>
            <a:r>
              <a:rPr lang="en-US" dirty="0"/>
              <a:t>Worked with ALA membership by:</a:t>
            </a:r>
          </a:p>
          <a:p>
            <a:pPr lvl="2"/>
            <a:r>
              <a:rPr lang="en-US" sz="1800" dirty="0"/>
              <a:t>Bringing programs/workshops to ALA conferences and beyond to address EDI and seek input from ALA members.</a:t>
            </a:r>
          </a:p>
          <a:p>
            <a:pPr lvl="3"/>
            <a:r>
              <a:rPr lang="en-US" sz="1800" dirty="0"/>
              <a:t>TF-EDI facilitated conversations during 2015 ALA Midwinter Meeting and Annual Conferences</a:t>
            </a:r>
          </a:p>
          <a:p>
            <a:pPr lvl="3"/>
            <a:r>
              <a:rPr lang="en-US" sz="1800" dirty="0"/>
              <a:t>TF-EDI facilitated conversations at other library conferences including: REFORMA, NCAAL, National Diversity in Libraries Conference</a:t>
            </a:r>
          </a:p>
          <a:p>
            <a:pPr marL="1600200" lvl="4"/>
            <a:r>
              <a:rPr lang="en-US" sz="1800" dirty="0"/>
              <a:t>Conversation facilitated by ALA host communities:</a:t>
            </a:r>
          </a:p>
          <a:p>
            <a:pPr marL="2057400" lvl="5"/>
            <a:r>
              <a:rPr lang="en-US" sz="1800" dirty="0"/>
              <a:t>Community Change </a:t>
            </a:r>
            <a:r>
              <a:rPr lang="en-US" sz="1800" dirty="0" err="1"/>
              <a:t>Inc</a:t>
            </a:r>
            <a:r>
              <a:rPr lang="en-US" sz="1800" dirty="0"/>
              <a:t> of Boston (ALA Midwinter 2016)</a:t>
            </a:r>
          </a:p>
          <a:p>
            <a:pPr marL="1600200" lvl="5"/>
            <a:r>
              <a:rPr lang="en-US" sz="1800" dirty="0"/>
              <a:t>TF-EDI participation in virtual conference meetings</a:t>
            </a:r>
          </a:p>
          <a:p>
            <a:pPr lvl="4"/>
            <a:endParaRPr lang="en-US" dirty="0"/>
          </a:p>
          <a:p>
            <a:pPr lvl="4"/>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350837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solidFill>
              </a:rPr>
              <a:t>EDI</a:t>
            </a:r>
            <a:endParaRPr lang="en-US" dirty="0"/>
          </a:p>
        </p:txBody>
      </p:sp>
      <p:sp>
        <p:nvSpPr>
          <p:cNvPr id="3" name="Content Placeholder 2"/>
          <p:cNvSpPr>
            <a:spLocks noGrp="1"/>
          </p:cNvSpPr>
          <p:nvPr>
            <p:ph idx="1"/>
          </p:nvPr>
        </p:nvSpPr>
        <p:spPr/>
        <p:txBody>
          <a:bodyPr/>
          <a:lstStyle/>
          <a:p>
            <a:r>
              <a:rPr lang="en-US" dirty="0"/>
              <a:t>TF-EDI Process</a:t>
            </a:r>
          </a:p>
          <a:p>
            <a:pPr lvl="1"/>
            <a:r>
              <a:rPr lang="en-US" dirty="0"/>
              <a:t>Surveys </a:t>
            </a:r>
            <a:r>
              <a:rPr lang="en-US" dirty="0" smtClean="0"/>
              <a:t>went </a:t>
            </a:r>
            <a:r>
              <a:rPr lang="en-US" dirty="0"/>
              <a:t>out to membership</a:t>
            </a:r>
          </a:p>
          <a:p>
            <a:pPr lvl="2"/>
            <a:r>
              <a:rPr lang="en-US" sz="1800" dirty="0"/>
              <a:t>Identity</a:t>
            </a:r>
          </a:p>
          <a:p>
            <a:pPr lvl="2"/>
            <a:r>
              <a:rPr lang="en-US" sz="1800" dirty="0"/>
              <a:t>Conference site selection</a:t>
            </a:r>
          </a:p>
          <a:p>
            <a:pPr lvl="2"/>
            <a:r>
              <a:rPr lang="en-US" sz="1800" dirty="0"/>
              <a:t>Financial aspects of attending ALA events</a:t>
            </a:r>
          </a:p>
          <a:p>
            <a:pPr lvl="2"/>
            <a:endParaRPr lang="en-US" sz="1700" dirty="0"/>
          </a:p>
          <a:p>
            <a:pPr marL="914400" lvl="2" indent="0">
              <a:buNone/>
            </a:pP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69845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prstClr val="black"/>
                </a:solidFill>
              </a:rPr>
              <a:t>EDI</a:t>
            </a:r>
            <a:endParaRPr lang="en-US" dirty="0"/>
          </a:p>
        </p:txBody>
      </p:sp>
      <p:sp>
        <p:nvSpPr>
          <p:cNvPr id="3" name="Content Placeholder 2"/>
          <p:cNvSpPr>
            <a:spLocks noGrp="1"/>
          </p:cNvSpPr>
          <p:nvPr>
            <p:ph idx="1"/>
          </p:nvPr>
        </p:nvSpPr>
        <p:spPr/>
        <p:txBody>
          <a:bodyPr/>
          <a:lstStyle/>
          <a:p>
            <a:r>
              <a:rPr lang="en-US" dirty="0"/>
              <a:t>Key findings</a:t>
            </a:r>
          </a:p>
          <a:p>
            <a:pPr lvl="1"/>
            <a:r>
              <a:rPr lang="en-US" sz="2000" dirty="0">
                <a:ea typeface="Calibri" panose="020F0502020204030204" pitchFamily="34" charset="0"/>
                <a:cs typeface="Times New Roman" panose="02020603050405020304" pitchFamily="18" charset="0"/>
              </a:rPr>
              <a:t>A majority of ALA members believe that the Association is equitable, diverse, and inclusive. </a:t>
            </a:r>
            <a:r>
              <a:rPr lang="en-US" sz="2000" dirty="0" smtClean="0">
                <a:ea typeface="Calibri" panose="020F0502020204030204" pitchFamily="34" charset="0"/>
                <a:cs typeface="Times New Roman" panose="02020603050405020304" pitchFamily="18" charset="0"/>
              </a:rPr>
              <a:t>*</a:t>
            </a:r>
            <a:endParaRPr lang="en-US" sz="2000" dirty="0">
              <a:ea typeface="Calibri" panose="020F0502020204030204" pitchFamily="34" charset="0"/>
              <a:cs typeface="Times New Roman" panose="02020603050405020304" pitchFamily="18" charset="0"/>
            </a:endParaRPr>
          </a:p>
          <a:p>
            <a:pPr lvl="2"/>
            <a:r>
              <a:rPr lang="en-US" sz="2000" dirty="0">
                <a:ea typeface="Calibri" panose="020F0502020204030204" pitchFamily="34" charset="0"/>
                <a:cs typeface="Times New Roman" panose="02020603050405020304" pitchFamily="18" charset="0"/>
              </a:rPr>
              <a:t>E</a:t>
            </a:r>
            <a:r>
              <a:rPr lang="en-US" sz="2000" dirty="0"/>
              <a:t>xtenuating issues (costs, organizational support) impede well rounded participation throughout the Association. </a:t>
            </a:r>
          </a:p>
          <a:p>
            <a:pPr marL="685800" lvl="2"/>
            <a:r>
              <a:rPr lang="en-US" sz="2000" dirty="0"/>
              <a:t>ALA members have very nuanced opinions regarding how the Association values equity, diversity, and inclusion.</a:t>
            </a:r>
          </a:p>
          <a:p>
            <a:pPr marL="914400" lvl="3" indent="0">
              <a:buNone/>
            </a:pPr>
            <a:endParaRPr lang="en-US" dirty="0"/>
          </a:p>
          <a:p>
            <a:pPr lvl="2"/>
            <a:endParaRPr lang="en-US" dirty="0"/>
          </a:p>
          <a:p>
            <a:pPr lvl="2"/>
            <a:endParaRPr lang="en-US" dirty="0"/>
          </a:p>
          <a:p>
            <a:pPr lvl="2"/>
            <a:endParaRPr lang="en-US" dirty="0">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81934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TF-EDI Recommendations</a:t>
            </a:r>
            <a:endParaRPr lang="en-US" dirty="0"/>
          </a:p>
        </p:txBody>
      </p:sp>
      <p:sp>
        <p:nvSpPr>
          <p:cNvPr id="3" name="Content Placeholder 2"/>
          <p:cNvSpPr>
            <a:spLocks noGrp="1"/>
          </p:cNvSpPr>
          <p:nvPr>
            <p:ph idx="1"/>
          </p:nvPr>
        </p:nvSpPr>
        <p:spPr/>
        <p:txBody>
          <a:bodyPr/>
          <a:lstStyle/>
          <a:p>
            <a:r>
              <a:rPr lang="en-US" dirty="0"/>
              <a:t>Key findings</a:t>
            </a:r>
          </a:p>
          <a:p>
            <a:pPr marL="685800" lvl="3">
              <a:tabLst>
                <a:tab pos="685800" algn="l"/>
              </a:tabLst>
            </a:pPr>
            <a:r>
              <a:rPr lang="en-US" sz="1800" dirty="0"/>
              <a:t>Feedback from programs/surveys provided information that resulted in 58 recommendations shared in final report.</a:t>
            </a:r>
          </a:p>
          <a:p>
            <a:pPr marL="1143000" lvl="4">
              <a:tabLst>
                <a:tab pos="685800" algn="l"/>
              </a:tabLst>
            </a:pPr>
            <a:r>
              <a:rPr lang="en-US" sz="1800" dirty="0"/>
              <a:t>Conference experience</a:t>
            </a:r>
          </a:p>
          <a:p>
            <a:pPr marL="1143000" lvl="4">
              <a:tabLst>
                <a:tab pos="685800" algn="l"/>
              </a:tabLst>
            </a:pPr>
            <a:r>
              <a:rPr lang="en-US" sz="1800" dirty="0"/>
              <a:t>ALA priorities regarding EDI</a:t>
            </a:r>
          </a:p>
          <a:p>
            <a:pPr marL="1143000" lvl="4">
              <a:tabLst>
                <a:tab pos="685800" algn="l"/>
              </a:tabLst>
            </a:pPr>
            <a:r>
              <a:rPr lang="en-US" sz="1800" dirty="0"/>
              <a:t>Membership &amp; </a:t>
            </a:r>
            <a:r>
              <a:rPr lang="en-US" sz="1800" dirty="0" smtClean="0"/>
              <a:t>Participation</a:t>
            </a:r>
          </a:p>
          <a:p>
            <a:pPr marL="1143000" lvl="4">
              <a:tabLst>
                <a:tab pos="685800" algn="l"/>
              </a:tabLst>
            </a:pPr>
            <a:endParaRPr lang="en-US" dirty="0"/>
          </a:p>
          <a:p>
            <a:pPr marL="1143000" lvl="4">
              <a:tabLst>
                <a:tab pos="685800" algn="l"/>
              </a:tabLst>
            </a:pP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4199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prstClr val="black"/>
                </a:solidFill>
              </a:rPr>
              <a:t>TF-EDI Recommendations</a:t>
            </a:r>
            <a:endParaRPr lang="en-US"/>
          </a:p>
        </p:txBody>
      </p:sp>
      <p:sp>
        <p:nvSpPr>
          <p:cNvPr id="3" name="Content Placeholder 2"/>
          <p:cNvSpPr>
            <a:spLocks noGrp="1"/>
          </p:cNvSpPr>
          <p:nvPr>
            <p:ph idx="1"/>
          </p:nvPr>
        </p:nvSpPr>
        <p:spPr/>
        <p:txBody>
          <a:bodyPr/>
          <a:lstStyle/>
          <a:p>
            <a:r>
              <a:rPr lang="en-US" dirty="0"/>
              <a:t>Transition to working group</a:t>
            </a:r>
          </a:p>
          <a:p>
            <a:pPr lvl="1"/>
            <a:r>
              <a:rPr lang="en-US" dirty="0"/>
              <a:t>TF-EDI becomes Equity, Diversity, and Inclusion Implementation Working Group (EDI-IWG)</a:t>
            </a:r>
          </a:p>
          <a:p>
            <a:pPr lvl="2"/>
            <a:r>
              <a:rPr lang="en-US" sz="1800" dirty="0"/>
              <a:t>The EDI Implementation Working Group </a:t>
            </a:r>
            <a:r>
              <a:rPr lang="en-US" sz="1800" dirty="0" smtClean="0"/>
              <a:t>is working to </a:t>
            </a:r>
            <a:r>
              <a:rPr lang="en-US" sz="1800" dirty="0"/>
              <a:t>implement the recommendations of the Task Force on EDI with the units designated by the Task Force final report.</a:t>
            </a:r>
          </a:p>
          <a:p>
            <a:pPr lvl="3"/>
            <a:endParaRPr lang="en-US" sz="1800" dirty="0"/>
          </a:p>
          <a:p>
            <a:pPr marL="1371600" lvl="3" indent="0">
              <a:buNone/>
            </a:pPr>
            <a:endParaRPr lang="en-US" sz="18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79479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5478</TotalTime>
  <Words>1318</Words>
  <Application>Microsoft Office PowerPoint</Application>
  <PresentationFormat>Widescreen</PresentationFormat>
  <Paragraphs>121</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MS Mincho</vt:lpstr>
      <vt:lpstr>Arial</vt:lpstr>
      <vt:lpstr>Calibri</vt:lpstr>
      <vt:lpstr>Gill Sans MT</vt:lpstr>
      <vt:lpstr>Times New Roman</vt:lpstr>
      <vt:lpstr>Gallery</vt:lpstr>
      <vt:lpstr>Equity, Diversity, and Inclusion (EDI)</vt:lpstr>
      <vt:lpstr>Equity, Diversity, and Inclusion (EDI)</vt:lpstr>
      <vt:lpstr>EDI</vt:lpstr>
      <vt:lpstr>EDI</vt:lpstr>
      <vt:lpstr>EDI</vt:lpstr>
      <vt:lpstr>EDI</vt:lpstr>
      <vt:lpstr>EDI</vt:lpstr>
      <vt:lpstr>TF-EDI Recommendations</vt:lpstr>
      <vt:lpstr>TF-EDI Recommendations</vt:lpstr>
      <vt:lpstr>TF-EDI Recommendations</vt:lpstr>
      <vt:lpstr>TF-EDI Recommendations</vt:lpstr>
      <vt:lpstr>TF-EDI Recommendations</vt:lpstr>
      <vt:lpstr>TF-EDI Recommendations</vt:lpstr>
      <vt:lpstr>TF-EDI Recommendations</vt:lpstr>
      <vt:lpstr>TF-EDI Recommendations</vt:lpstr>
      <vt:lpstr>TF-EDI Recommendations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Force on Equity, Diversity, and Inclusion (TF-EDI) Recommendations</dc:title>
  <dc:creator>Pringle, LaJuan</dc:creator>
  <cp:lastModifiedBy>Pringle, LaJuan</cp:lastModifiedBy>
  <cp:revision>28</cp:revision>
  <dcterms:modified xsi:type="dcterms:W3CDTF">2017-06-17T14:08:17Z</dcterms:modified>
</cp:coreProperties>
</file>