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301" r:id="rId2"/>
    <p:sldId id="258" r:id="rId3"/>
    <p:sldId id="259" r:id="rId4"/>
    <p:sldId id="263" r:id="rId5"/>
    <p:sldId id="260" r:id="rId6"/>
    <p:sldId id="292" r:id="rId7"/>
    <p:sldId id="262" r:id="rId8"/>
    <p:sldId id="293" r:id="rId9"/>
    <p:sldId id="297" r:id="rId10"/>
    <p:sldId id="294" r:id="rId11"/>
    <p:sldId id="299" r:id="rId12"/>
    <p:sldId id="315" r:id="rId13"/>
    <p:sldId id="316" r:id="rId14"/>
    <p:sldId id="300" r:id="rId15"/>
    <p:sldId id="296" r:id="rId16"/>
    <p:sldId id="298" r:id="rId17"/>
    <p:sldId id="302" r:id="rId18"/>
    <p:sldId id="310" r:id="rId19"/>
    <p:sldId id="311" r:id="rId20"/>
    <p:sldId id="312" r:id="rId21"/>
    <p:sldId id="313" r:id="rId22"/>
    <p:sldId id="314" r:id="rId23"/>
    <p:sldId id="303" r:id="rId24"/>
    <p:sldId id="304" r:id="rId25"/>
    <p:sldId id="305" r:id="rId26"/>
    <p:sldId id="306" r:id="rId27"/>
    <p:sldId id="307" r:id="rId28"/>
    <p:sldId id="264" r:id="rId29"/>
    <p:sldId id="265" r:id="rId30"/>
    <p:sldId id="317" r:id="rId31"/>
    <p:sldId id="274" r:id="rId32"/>
    <p:sldId id="273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318" r:id="rId51"/>
    <p:sldId id="319" r:id="rId52"/>
    <p:sldId id="320" r:id="rId53"/>
    <p:sldId id="321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B3D"/>
    <a:srgbClr val="211E4E"/>
    <a:srgbClr val="171521"/>
    <a:srgbClr val="16201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8" autoAdjust="0"/>
    <p:restoredTop sz="96288" autoAdjust="0"/>
  </p:normalViewPr>
  <p:slideViewPr>
    <p:cSldViewPr snapToGrid="0">
      <p:cViewPr varScale="1">
        <p:scale>
          <a:sx n="157" d="100"/>
          <a:sy n="157" d="100"/>
        </p:scale>
        <p:origin x="312" y="150"/>
      </p:cViewPr>
      <p:guideLst/>
    </p:cSldViewPr>
  </p:slideViewPr>
  <p:outlineViewPr>
    <p:cViewPr>
      <p:scale>
        <a:sx n="33" d="100"/>
        <a:sy n="33" d="100"/>
      </p:scale>
      <p:origin x="0" y="-121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D7BE-A128-4A16-8F29-233AE98C07A7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91639-F2A9-4B44-BC87-9401B326D0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5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Permanent Digital Production Librarian position (responsible for digitization) established in July 2016.</a:t>
            </a:r>
          </a:p>
          <a:p>
            <a:pPr marL="171450" indent="-171450">
              <a:buFontTx/>
              <a:buChar char="-"/>
            </a:pPr>
            <a:r>
              <a:rPr lang="en-US" dirty="0"/>
              <a:t>Cataloging department dismantled in ??, 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Transitioning from old content management systems to new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  <a:p>
            <a:r>
              <a:rPr lang="en-US" dirty="0"/>
              <a:t>There could be several slides here with images of workspaces (dig. equipment, etc)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40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Filled a need for communication that spreadsheet wasn’t accomplishing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Visual representation of each interview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Integrates with G Suite</a:t>
            </a:r>
          </a:p>
          <a:p>
            <a:pPr marL="171450" indent="-171450">
              <a:buFontTx/>
              <a:buChar char="-"/>
            </a:pPr>
            <a:r>
              <a:rPr lang="en-US" dirty="0"/>
              <a:t>Free, easy to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19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Creating</a:t>
            </a:r>
            <a:r>
              <a:rPr lang="en-US" baseline="0" dirty="0"/>
              <a:t> a Trello board successful for OH, so I created one to manage digitization work for Motorsports as well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Many rotating students working on this project. Board makes it so they can come in and know what they can work on without asking a staff member.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Students use this alongside the digitization spreadsheet to do the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0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cut</a:t>
            </a:r>
            <a:r>
              <a:rPr lang="en-US" baseline="0" dirty="0"/>
              <a:t> some content if short on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9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Rita.</a:t>
            </a:r>
          </a:p>
          <a:p>
            <a:r>
              <a:rPr lang="en-US" dirty="0"/>
              <a:t>Few permanent staff to take on enormous task of building digital collections.</a:t>
            </a:r>
          </a:p>
          <a:p>
            <a:r>
              <a:rPr lang="en-US" dirty="0"/>
              <a:t>Work accomplished by a mix of faculty, staff, and student labor</a:t>
            </a:r>
          </a:p>
          <a:p>
            <a:r>
              <a:rPr lang="en-US" dirty="0"/>
              <a:t>Need simple-enough processes and tools to accomplish work</a:t>
            </a:r>
          </a:p>
          <a:p>
            <a:r>
              <a:rPr lang="en-US" dirty="0"/>
              <a:t>While creating quality metadata that can be transformed to MODS and that leverages linked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0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1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84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7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51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Asked</a:t>
            </a:r>
            <a:r>
              <a:rPr lang="en-US" baseline="0" dirty="0"/>
              <a:t> to digitize this collection as an enticement for the donor to donate his collection.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Digitization person (myself) was funded through a different grant that had nothing to do with motorsports, had to limit time spent on project till July 2016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Our first digitization project of negatives. Did not begin project with adequate equipment, all our images were blurry.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Donor willing to assist with metadata creation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However he was perhaps led to have unrealistic expectations about our rate of production.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3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2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started out slowly</a:t>
            </a:r>
            <a:r>
              <a:rPr lang="en-US" baseline="0" dirty="0"/>
              <a:t> and introduced Sheets and Docs first, plus Drive of course. </a:t>
            </a:r>
          </a:p>
          <a:p>
            <a:r>
              <a:rPr lang="en-US" baseline="0" dirty="0"/>
              <a:t>When I started in 2013, our department had a shared Drive space, which became more widely adopted after </a:t>
            </a:r>
            <a:endParaRPr lang="en-US" dirty="0"/>
          </a:p>
          <a:p>
            <a:r>
              <a:rPr lang="en-US" dirty="0"/>
              <a:t>Mention advantages here:</a:t>
            </a:r>
          </a:p>
          <a:p>
            <a:endParaRPr lang="en-US" dirty="0"/>
          </a:p>
          <a:p>
            <a:r>
              <a:rPr lang="en-US" dirty="0"/>
              <a:t>Flexible set of tools for collaboration</a:t>
            </a:r>
          </a:p>
          <a:p>
            <a:r>
              <a:rPr lang="en-US" dirty="0"/>
              <a:t>Easy access by users with different permissions</a:t>
            </a:r>
          </a:p>
          <a:p>
            <a:r>
              <a:rPr lang="en-US" dirty="0"/>
              <a:t>By 2013, increasingly used across UNCC department and library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91639-F2A9-4B44-BC87-9401B326D0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96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1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69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62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1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7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2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2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2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3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18D16-C1C4-48B4-B8F6-4928B9D459CD}" type="datetimeFigureOut">
              <a:rPr lang="en-US" smtClean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35F4B-2EA6-4D2A-A1D5-EAF110E02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512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89848"/>
          </a:xfrm>
        </p:spPr>
        <p:txBody>
          <a:bodyPr>
            <a:no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Retooling Digitization Workflows at UNCC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99288"/>
            <a:ext cx="9144000" cy="2494146"/>
          </a:xfrm>
        </p:spPr>
        <p:txBody>
          <a:bodyPr>
            <a:normAutofit lnSpcReduction="10000"/>
          </a:bodyPr>
          <a:lstStyle/>
          <a:p>
            <a:r>
              <a:rPr lang="en-US" sz="4100" dirty="0">
                <a:latin typeface="Gill Sans MT" panose="020B0502020104020203" pitchFamily="34" charset="0"/>
              </a:rPr>
              <a:t>Simple Techniques for Project Management and Metadata Creation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>
                <a:latin typeface="Gill Sans MT" panose="020B0502020104020203" pitchFamily="34" charset="0"/>
              </a:rPr>
              <a:t>Rita Johnston, Digital Production Librarian, UNC Charlotte </a:t>
            </a:r>
          </a:p>
          <a:p>
            <a:r>
              <a:rPr lang="en-US" dirty="0">
                <a:latin typeface="Gill Sans MT" panose="020B0502020104020203" pitchFamily="34" charset="0"/>
              </a:rPr>
              <a:t>Joseph Nicholson, Metadata Librarian, UNC Charlotte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84" y="5693434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2: Motorsports Photographs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Newly acquired collection in 2014</a:t>
            </a:r>
          </a:p>
          <a:p>
            <a:r>
              <a:rPr lang="en-US" dirty="0"/>
              <a:t>Over 100,000 photographic images (negatives, slides, born-digital)</a:t>
            </a:r>
          </a:p>
          <a:p>
            <a:r>
              <a:rPr lang="en-US" dirty="0"/>
              <a:t>Had to learn and adapt along the way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92" y="1568461"/>
            <a:ext cx="4126095" cy="4608502"/>
          </a:xfrm>
        </p:spPr>
      </p:pic>
    </p:spTree>
    <p:extLst>
      <p:ext uri="{BB962C8B-B14F-4D97-AF65-F5344CB8AC3E}">
        <p14:creationId xmlns:p14="http://schemas.microsoft.com/office/powerpoint/2010/main" val="61677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Motorsports: Brimming with Challenges/Opportunities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5" y="1816655"/>
            <a:ext cx="3447175" cy="426457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41" y="2017394"/>
            <a:ext cx="4093088" cy="3715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17" y="1531620"/>
            <a:ext cx="4053225" cy="40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9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Motorsports Metadata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100,000+ images</a:t>
            </a:r>
          </a:p>
          <a:p>
            <a:pPr>
              <a:buFont typeface="Arial" charset="0"/>
              <a:buChar char="•"/>
            </a:pPr>
            <a:r>
              <a:rPr lang="en-US" dirty="0"/>
              <a:t>Item-level metadata needed for every image</a:t>
            </a:r>
          </a:p>
          <a:p>
            <a:pPr>
              <a:buFont typeface="Arial" charset="0"/>
              <a:buChar char="•"/>
            </a:pPr>
            <a:r>
              <a:rPr lang="en-US" dirty="0"/>
              <a:t>Controlled vocabulary for all persons identified, locations, racetracks, events</a:t>
            </a:r>
          </a:p>
          <a:p>
            <a:pPr>
              <a:buFont typeface="Arial" charset="0"/>
              <a:buChar char="•"/>
            </a:pPr>
            <a:r>
              <a:rPr lang="en-US" dirty="0"/>
              <a:t>Donor metadata an essential ingredient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Greatest need: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Getting </a:t>
            </a:r>
            <a:r>
              <a:rPr lang="en-US" b="1" dirty="0"/>
              <a:t>huge</a:t>
            </a:r>
            <a:r>
              <a:rPr lang="en-US" dirty="0"/>
              <a:t> volume of metadata in spreadsheets </a:t>
            </a:r>
          </a:p>
          <a:p>
            <a:pPr marL="0" indent="0">
              <a:buNone/>
            </a:pPr>
            <a:r>
              <a:rPr lang="en-US" dirty="0"/>
              <a:t>into MODS swiftly and painlessly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Also anticipated: Splitting large files of </a:t>
            </a:r>
          </a:p>
          <a:p>
            <a:pPr marL="0" indent="0">
              <a:buNone/>
            </a:pPr>
            <a:r>
              <a:rPr lang="en-US" dirty="0"/>
              <a:t>MODS records in &lt;modsCollection&gt; </a:t>
            </a:r>
          </a:p>
          <a:p>
            <a:pPr marL="0" indent="0">
              <a:buNone/>
            </a:pPr>
            <a:r>
              <a:rPr lang="en-US" dirty="0"/>
              <a:t>wrapper into individual &lt;mods&gt; files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63" y="883740"/>
            <a:ext cx="2845808" cy="36613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68" y="4662351"/>
            <a:ext cx="3286815" cy="13633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2248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Histories NACO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NAF name forms used for personal names in oral history project—but many don’t have records</a:t>
            </a:r>
          </a:p>
          <a:p>
            <a:r>
              <a:rPr lang="en-US" dirty="0"/>
              <a:t>Objective: Create NACO records for oral histories project names</a:t>
            </a:r>
          </a:p>
          <a:p>
            <a:r>
              <a:rPr lang="en-US" dirty="0"/>
              <a:t>Problem:  How to use skills of non-catalogers working on project to create NACO records?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38" y="4460004"/>
            <a:ext cx="3697940" cy="21566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258" y="3913094"/>
            <a:ext cx="4625248" cy="27835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 descr="Image result for question 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379" y="4753468"/>
            <a:ext cx="1254997" cy="1254997"/>
          </a:xfrm>
          <a:prstGeom prst="rect">
            <a:avLst/>
          </a:prstGeom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ight Arrow 6"/>
          <p:cNvSpPr/>
          <p:nvPr/>
        </p:nvSpPr>
        <p:spPr>
          <a:xfrm>
            <a:off x="4820179" y="5024792"/>
            <a:ext cx="445477" cy="356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002" y="419066"/>
            <a:ext cx="3769007" cy="12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9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Projects, Similar Processes &amp;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016" y="1703089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Communication &amp; Project Management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 Suite (Google)</a:t>
            </a:r>
          </a:p>
          <a:p>
            <a:r>
              <a:rPr lang="en-US" dirty="0"/>
              <a:t>Trello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7575" y="1802921"/>
            <a:ext cx="5183188" cy="840177"/>
          </a:xfrm>
        </p:spPr>
        <p:txBody>
          <a:bodyPr>
            <a:normAutofit lnSpcReduction="10000"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Metadata Creation	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FAST</a:t>
            </a:r>
          </a:p>
          <a:p>
            <a:r>
              <a:rPr lang="en-US" dirty="0"/>
              <a:t>Open Refine</a:t>
            </a:r>
          </a:p>
          <a:p>
            <a:r>
              <a:rPr lang="en-US" dirty="0"/>
              <a:t>XSLTs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9" y="4800600"/>
            <a:ext cx="3110506" cy="1088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18" y="5117302"/>
            <a:ext cx="2102981" cy="139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34" y="4713405"/>
            <a:ext cx="1834830" cy="1522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97" y="4893450"/>
            <a:ext cx="1679415" cy="1679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238" y="4136842"/>
            <a:ext cx="20097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5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 Suite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85" y="3735896"/>
            <a:ext cx="12192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09" y="5125439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50" y="2516696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57" y="2565437"/>
            <a:ext cx="12192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60" y="4652365"/>
            <a:ext cx="12192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50" y="418306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64" y="465938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4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3943" cy="1325563"/>
          </a:xfrm>
        </p:spPr>
        <p:txBody>
          <a:bodyPr/>
          <a:lstStyle/>
          <a:p>
            <a:r>
              <a:rPr lang="en-US" dirty="0"/>
              <a:t>Introducing G Suite to Oral History Workflow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Sheets for tracking progress on interviews, eventually for staging of ingests</a:t>
            </a:r>
          </a:p>
          <a:p>
            <a:r>
              <a:rPr lang="en-US" dirty="0"/>
              <a:t>Docs to replace old .txt, .xml, and Word docs as working documents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14" y="1690688"/>
            <a:ext cx="5181600" cy="3955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30" y="4066030"/>
            <a:ext cx="5972354" cy="26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2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 Suite in the Motorsports Project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297680"/>
            <a:ext cx="6260750" cy="224028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Multiple Sheets to capture donor’s original data, digitization information, and metadata. (some Excel too)</a:t>
            </a:r>
          </a:p>
          <a:p>
            <a:r>
              <a:rPr lang="en-US" dirty="0"/>
              <a:t>Advantages mentioned before: accessibility, multiple collaborators at once, versioning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2107930"/>
            <a:ext cx="6080760" cy="19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35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Motorsports Metadata Project: Authority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349" y="1690688"/>
            <a:ext cx="5638447" cy="2800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21" y="2342625"/>
            <a:ext cx="5817648" cy="27483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796" y="4039535"/>
            <a:ext cx="5282414" cy="24415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002350" y="4746812"/>
            <a:ext cx="2735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Multi-tabbed spreadsheet in Google Docs with controlled terms for people, tracks, race names, series</a:t>
            </a:r>
          </a:p>
        </p:txBody>
      </p:sp>
    </p:spTree>
    <p:extLst>
      <p:ext uri="{BB962C8B-B14F-4D97-AF65-F5344CB8AC3E}">
        <p14:creationId xmlns:p14="http://schemas.microsoft.com/office/powerpoint/2010/main" val="258390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Motorsports Metadata Procedure: Excel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Images loaded into Excel spreadsheet</a:t>
            </a:r>
          </a:p>
          <a:p>
            <a:pPr lvl="0"/>
            <a:r>
              <a:rPr lang="en-US" dirty="0"/>
              <a:t>Each row represents a metadata record</a:t>
            </a:r>
          </a:p>
          <a:p>
            <a:pPr lvl="0"/>
            <a:r>
              <a:rPr lang="en-US" dirty="0"/>
              <a:t>Controlled vocab terms from Google</a:t>
            </a:r>
          </a:p>
          <a:p>
            <a:pPr marL="0" lvl="0" indent="0">
              <a:buNone/>
            </a:pPr>
            <a:r>
              <a:rPr lang="en-US" dirty="0"/>
              <a:t>  Docs spreadsheet</a:t>
            </a:r>
          </a:p>
          <a:p>
            <a:pPr lvl="0"/>
            <a:r>
              <a:rPr lang="en-US" dirty="0"/>
              <a:t>Problem: cells with multiple values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82" y="4417452"/>
            <a:ext cx="3192242" cy="2228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990166"/>
            <a:ext cx="4900008" cy="45986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78134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UNCC Special Collections &amp; University Archives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Charlotte College </a:t>
            </a:r>
            <a:r>
              <a:rPr lang="en-US" dirty="0">
                <a:sym typeface="Wingdings" panose="05000000000000000000" pitchFamily="2" charset="2"/>
              </a:rPr>
              <a:t> UNC Charlotte in 1965</a:t>
            </a:r>
            <a:endParaRPr lang="en-US" dirty="0"/>
          </a:p>
          <a:p>
            <a:r>
              <a:rPr lang="en-US" dirty="0"/>
              <a:t>Large department includes many non-traditional archives areas of responsibility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74" y="3807501"/>
            <a:ext cx="6218595" cy="292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76" y="3046196"/>
            <a:ext cx="4075530" cy="368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" y="3666468"/>
            <a:ext cx="3759645" cy="30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12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Motorsports Metadata Procedure: Excel Code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7" y="1690688"/>
            <a:ext cx="4197827" cy="26387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28" y="2354843"/>
            <a:ext cx="3143707" cy="17588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479" y="4329487"/>
            <a:ext cx="4396480" cy="1986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838200" y="4777887"/>
            <a:ext cx="4340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Tab 2 of spreadsheet: Controlled values inserted in columns</a:t>
            </a:r>
          </a:p>
          <a:p>
            <a:endParaRPr lang="en-US" dirty="0"/>
          </a:p>
          <a:p>
            <a:r>
              <a:rPr lang="en-US" dirty="0"/>
              <a:t>Tab 1 of spreadsheet: Dropdowns insert controlled terms from Tab 2 with a click (but code needed for multiple values per cell)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210235" y="4437529"/>
            <a:ext cx="363071" cy="2017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0635" y="5655050"/>
            <a:ext cx="168536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506" y="1265890"/>
            <a:ext cx="4924425" cy="9810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0037852" y="688369"/>
            <a:ext cx="1232899" cy="462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496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412" y="335290"/>
            <a:ext cx="10515600" cy="1325563"/>
          </a:xfrm>
        </p:spPr>
        <p:txBody>
          <a:bodyPr/>
          <a:lstStyle/>
          <a:p>
            <a:r>
              <a:rPr lang="en-US" dirty="0"/>
              <a:t>Authorities Project: Google Forms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77" y="1468484"/>
            <a:ext cx="4929913" cy="228324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77" y="3751728"/>
            <a:ext cx="4929913" cy="27969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52" y="4370294"/>
            <a:ext cx="5248152" cy="18016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8" name="Straight Arrow Connector 7"/>
          <p:cNvCxnSpPr/>
          <p:nvPr/>
        </p:nvCxnSpPr>
        <p:spPr>
          <a:xfrm flipV="1">
            <a:off x="5499847" y="4867835"/>
            <a:ext cx="806824" cy="26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8612" y="2355931"/>
            <a:ext cx="306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entered in form is automatically transferred to Google spreadsheet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025928" y="3321424"/>
            <a:ext cx="0" cy="887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59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Google Form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8208"/>
            <a:ext cx="5127812" cy="1408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215" y="3755596"/>
            <a:ext cx="1918479" cy="1755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947" y="46464"/>
            <a:ext cx="4388067" cy="1962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399" y="2642612"/>
            <a:ext cx="3423599" cy="2337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624" y="5300704"/>
            <a:ext cx="4676775" cy="146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199" y="1532965"/>
            <a:ext cx="580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Create form by choosing “blank” form from main screen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83" y="5675783"/>
            <a:ext cx="2298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Choose color palate and/or design template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42846" y="2112896"/>
            <a:ext cx="483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Give form a name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4117" y="3855984"/>
            <a:ext cx="4074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Begin creating questions—multiple choice, short answer, paragraph questions are options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14683" y="5300704"/>
            <a:ext cx="2463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Create additional questions by duplicating previous questions; choose if responses are required or not</a:t>
            </a:r>
          </a:p>
        </p:txBody>
      </p:sp>
      <p:sp>
        <p:nvSpPr>
          <p:cNvPr id="15" name="Right Arrow 14"/>
          <p:cNvSpPr/>
          <p:nvPr/>
        </p:nvSpPr>
        <p:spPr>
          <a:xfrm rot="9627960">
            <a:off x="7856638" y="56145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8254675">
            <a:off x="247503" y="49323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7641433">
            <a:off x="7975135" y="13773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7086947" y="33591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2691696">
            <a:off x="162979" y="191943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4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Trello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47" y="1473148"/>
            <a:ext cx="7306980" cy="438418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8" y="1830352"/>
            <a:ext cx="4026983" cy="4026983"/>
          </a:xfrm>
        </p:spPr>
      </p:pic>
    </p:spTree>
    <p:extLst>
      <p:ext uri="{BB962C8B-B14F-4D97-AF65-F5344CB8AC3E}">
        <p14:creationId xmlns:p14="http://schemas.microsoft.com/office/powerpoint/2010/main" val="294131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Trello for Communication in Oral History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8" y="1492861"/>
            <a:ext cx="10061448" cy="5054122"/>
          </a:xfrm>
        </p:spPr>
      </p:pic>
    </p:spTree>
    <p:extLst>
      <p:ext uri="{BB962C8B-B14F-4D97-AF65-F5344CB8AC3E}">
        <p14:creationId xmlns:p14="http://schemas.microsoft.com/office/powerpoint/2010/main" val="3441059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4" y="224212"/>
            <a:ext cx="6414885" cy="648748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4032" y="923544"/>
            <a:ext cx="4642104" cy="5289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Trello Card: </a:t>
            </a:r>
          </a:p>
          <a:p>
            <a:pPr marL="0" indent="0">
              <a:buNone/>
            </a:pPr>
            <a:r>
              <a:rPr lang="en-US" sz="4400" dirty="0"/>
              <a:t>Oral History</a:t>
            </a:r>
          </a:p>
        </p:txBody>
      </p:sp>
    </p:spTree>
    <p:extLst>
      <p:ext uri="{BB962C8B-B14F-4D97-AF65-F5344CB8AC3E}">
        <p14:creationId xmlns:p14="http://schemas.microsoft.com/office/powerpoint/2010/main" val="2891576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152" y="201223"/>
            <a:ext cx="10515600" cy="1325563"/>
          </a:xfrm>
        </p:spPr>
        <p:txBody>
          <a:bodyPr/>
          <a:lstStyle/>
          <a:p>
            <a:r>
              <a:rPr lang="en-US" dirty="0"/>
              <a:t>Trello for Communication in Motorsports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1" y="1436209"/>
            <a:ext cx="11726322" cy="5185600"/>
          </a:xfrm>
        </p:spPr>
      </p:pic>
    </p:spTree>
    <p:extLst>
      <p:ext uri="{BB962C8B-B14F-4D97-AF65-F5344CB8AC3E}">
        <p14:creationId xmlns:p14="http://schemas.microsoft.com/office/powerpoint/2010/main" val="3636623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04" y="218476"/>
            <a:ext cx="10847832" cy="1325563"/>
          </a:xfrm>
        </p:spPr>
        <p:txBody>
          <a:bodyPr/>
          <a:lstStyle/>
          <a:p>
            <a:r>
              <a:rPr lang="en-US" dirty="0"/>
              <a:t>Trello Board: Motorsports Metadata Workflow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1357506"/>
            <a:ext cx="10770606" cy="53749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899" y="3368448"/>
            <a:ext cx="3011114" cy="3234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931" y="4044956"/>
            <a:ext cx="3697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Comments in Twitter-like interface make communicating with project staff about particular tasks very simple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25788" y="4585447"/>
            <a:ext cx="918885" cy="134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17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to New Subject Vocabulary: FAST = Faceted Application of Subject Terminology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3276600" cy="214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45720" indent="0">
              <a:buNone/>
            </a:pPr>
            <a:r>
              <a:rPr lang="en-US" dirty="0"/>
              <a:t>Needed:</a:t>
            </a:r>
          </a:p>
          <a:p>
            <a:pPr marL="45720" indent="0">
              <a:buNone/>
            </a:pPr>
            <a:r>
              <a:rPr lang="en-US" dirty="0"/>
              <a:t>Method of assigning subject terms that does not require deep training in LCSH</a:t>
            </a:r>
          </a:p>
        </p:txBody>
      </p:sp>
      <p:sp>
        <p:nvSpPr>
          <p:cNvPr id="8" name="Rectangle 7"/>
          <p:cNvSpPr/>
          <p:nvPr/>
        </p:nvSpPr>
        <p:spPr>
          <a:xfrm>
            <a:off x="5013132" y="1883823"/>
            <a:ext cx="6105971" cy="2316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FAST: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Derived from Library of Congress Subject Headings (LCSH)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Geographical, topical, chronological, genre facets recorded as separate terms: no lengthy subject strings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Compatible with existing metadata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Users do not have to put complex LCSH strings together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FAST: </a:t>
            </a:r>
            <a:r>
              <a:rPr lang="en-US" b="1" dirty="0">
                <a:solidFill>
                  <a:srgbClr val="FF0000"/>
                </a:solidFill>
              </a:rPr>
              <a:t>http://fast.oclc.org/searchfast/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844" y="4393279"/>
            <a:ext cx="4800600" cy="4667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72144" y="5053139"/>
            <a:ext cx="2400300" cy="141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Minorities</a:t>
            </a:r>
          </a:p>
          <a:p>
            <a:r>
              <a:rPr lang="en-US" dirty="0"/>
              <a:t>Romania--Transylvania</a:t>
            </a:r>
          </a:p>
          <a:p>
            <a:r>
              <a:rPr lang="en-US" dirty="0"/>
              <a:t>History--Sources</a:t>
            </a:r>
          </a:p>
        </p:txBody>
      </p:sp>
      <p:sp>
        <p:nvSpPr>
          <p:cNvPr id="10" name="Curved Right Arrow 9"/>
          <p:cNvSpPr/>
          <p:nvPr/>
        </p:nvSpPr>
        <p:spPr>
          <a:xfrm rot="19200825">
            <a:off x="7700356" y="5037899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7232" y="5010797"/>
            <a:ext cx="96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60692" y="6098079"/>
            <a:ext cx="93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17" y="4393280"/>
            <a:ext cx="4638415" cy="195364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7944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FAST: Gains and Losses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project staff, including students, can assign with ease</a:t>
            </a:r>
          </a:p>
          <a:p>
            <a:r>
              <a:rPr lang="en-US" dirty="0"/>
              <a:t>Keyword searchable FAST interface</a:t>
            </a:r>
          </a:p>
          <a:p>
            <a:r>
              <a:rPr lang="en-US" dirty="0"/>
              <a:t>Accelerated workflows</a:t>
            </a:r>
          </a:p>
          <a:p>
            <a:r>
              <a:rPr lang="en-US" dirty="0"/>
              <a:t>Some loss of subject specificity</a:t>
            </a:r>
          </a:p>
          <a:p>
            <a:r>
              <a:rPr lang="en-US" dirty="0"/>
              <a:t>Browse searches compromised</a:t>
            </a:r>
          </a:p>
          <a:p>
            <a:endParaRPr lang="en-US" dirty="0"/>
          </a:p>
        </p:txBody>
      </p:sp>
      <p:pic>
        <p:nvPicPr>
          <p:cNvPr id="7" name="Content Placeholder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99" y="4418856"/>
            <a:ext cx="3841112" cy="21157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76" y="2513094"/>
            <a:ext cx="4132143" cy="16230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69" y="4553917"/>
            <a:ext cx="5648325" cy="1734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135591" y="4418856"/>
            <a:ext cx="80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LCSH</a:t>
            </a:r>
          </a:p>
          <a:p>
            <a:endParaRPr lang="en-US" dirty="0"/>
          </a:p>
          <a:p>
            <a:r>
              <a:rPr lang="en-US" dirty="0"/>
              <a:t>FAST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44773" y="4566314"/>
            <a:ext cx="347716" cy="153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</p:cNvCxnSpPr>
          <p:nvPr/>
        </p:nvCxnSpPr>
        <p:spPr>
          <a:xfrm>
            <a:off x="540182" y="5342186"/>
            <a:ext cx="711515" cy="3758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870141" y="1559858"/>
            <a:ext cx="206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Old repository: LCSH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0404375" y="2185312"/>
            <a:ext cx="430306" cy="9942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55742" y="4117117"/>
            <a:ext cx="265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repository: FAST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0524565" y="4486449"/>
            <a:ext cx="327211" cy="865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>
            <a:off x="1226623" y="4542909"/>
            <a:ext cx="155448" cy="91440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>
            <a:off x="1161436" y="5506342"/>
            <a:ext cx="155448" cy="91440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3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 Challenges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87" y="1066800"/>
            <a:ext cx="4471697" cy="25153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66" y="3726584"/>
            <a:ext cx="4810843" cy="30070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0" y="1542288"/>
            <a:ext cx="3594588" cy="5145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37" y="3726584"/>
            <a:ext cx="4793729" cy="3021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12" y="1356158"/>
            <a:ext cx="4066602" cy="23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4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FAST: Application in Oral History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18888" cy="4351338"/>
          </a:xfrm>
        </p:spPr>
        <p:txBody>
          <a:bodyPr/>
          <a:lstStyle/>
          <a:p>
            <a:r>
              <a:rPr lang="en-US" dirty="0"/>
              <a:t>Simple enough for students and staff to apply</a:t>
            </a:r>
          </a:p>
          <a:p>
            <a:r>
              <a:rPr lang="en-US" dirty="0"/>
              <a:t>Can keep a running list of commonly used terms</a:t>
            </a:r>
          </a:p>
          <a:p>
            <a:r>
              <a:rPr lang="en-US" dirty="0"/>
              <a:t>Vast improvement over old keyword subject terms</a:t>
            </a:r>
          </a:p>
          <a:p>
            <a:r>
              <a:rPr lang="en-US" dirty="0"/>
              <a:t>We still use some terms not in FAST (but not topics)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05" y="1507508"/>
            <a:ext cx="6471335" cy="4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6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OpenRefine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Freely available, easily downloadable tool for: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Data cleaning or wrangling</a:t>
            </a:r>
          </a:p>
          <a:p>
            <a:r>
              <a:rPr lang="en-US" dirty="0"/>
              <a:t>Transformation to other data formats</a:t>
            </a:r>
          </a:p>
          <a:p>
            <a:r>
              <a:rPr lang="en-US" dirty="0"/>
              <a:t>Adding data (reconciliation with data sets)</a:t>
            </a:r>
          </a:p>
          <a:p>
            <a:r>
              <a:rPr lang="en-US" dirty="0"/>
              <a:t>Interface very like Excel—but with more features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88" y="489544"/>
            <a:ext cx="5666717" cy="12011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43" y="5090506"/>
            <a:ext cx="4917024" cy="1512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7882128" y="3017520"/>
            <a:ext cx="339242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http://openrefine.org/</a:t>
            </a:r>
          </a:p>
        </p:txBody>
      </p:sp>
    </p:spTree>
    <p:extLst>
      <p:ext uri="{BB962C8B-B14F-4D97-AF65-F5344CB8AC3E}">
        <p14:creationId xmlns:p14="http://schemas.microsoft.com/office/powerpoint/2010/main" val="2265219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Motorsports Metadata Step 1: Create Spreadsheet, Import into OpenRefine, Create Project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040" y="1779181"/>
            <a:ext cx="10515600" cy="31605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3" y="4939768"/>
            <a:ext cx="4460443" cy="1371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4" y="6197068"/>
            <a:ext cx="3657600" cy="533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59" y="4617252"/>
            <a:ext cx="6561125" cy="2113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10296144" y="34472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4894" y="5673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8520" y="63113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17224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Motorsports Metadata Step 2: Clean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559" y="1458418"/>
            <a:ext cx="3938016" cy="2648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019"/>
            <a:ext cx="5123658" cy="24796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91" y="4679765"/>
            <a:ext cx="5454957" cy="190725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415463"/>
            <a:ext cx="1333500" cy="2352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208" y="1415462"/>
            <a:ext cx="3379739" cy="18763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0208" y="3291840"/>
            <a:ext cx="95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Faceting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6464577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20340" y="1506022"/>
            <a:ext cx="167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Quick transformations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40296" y="4218100"/>
            <a:ext cx="381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Refine Expression Language</a:t>
            </a:r>
          </a:p>
        </p:txBody>
      </p:sp>
      <p:sp>
        <p:nvSpPr>
          <p:cNvPr id="4" name="Curved Up Arrow 3"/>
          <p:cNvSpPr/>
          <p:nvPr/>
        </p:nvSpPr>
        <p:spPr>
          <a:xfrm rot="19476305">
            <a:off x="3406315" y="3342393"/>
            <a:ext cx="591312" cy="26822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 rot="19476305">
            <a:off x="2006933" y="6501438"/>
            <a:ext cx="591312" cy="26822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Bent Arrow 8"/>
          <p:cNvSpPr/>
          <p:nvPr/>
        </p:nvSpPr>
        <p:spPr>
          <a:xfrm rot="9694953">
            <a:off x="10458680" y="2209075"/>
            <a:ext cx="813816" cy="8686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U-Turn Arrow 10"/>
          <p:cNvSpPr/>
          <p:nvPr/>
        </p:nvSpPr>
        <p:spPr>
          <a:xfrm rot="3968599">
            <a:off x="10724968" y="4033590"/>
            <a:ext cx="886968" cy="87782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2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Motorsports Metadata Step 3: Creating the Template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04" y="1256883"/>
            <a:ext cx="7242048" cy="4128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310896" y="4197097"/>
            <a:ext cx="3108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Spreadsheet column titles are inserted inside MODS elements (sandwiched inside jsonize syntax). In the OpenRefine transformation, data in cells in those columns will be mapped to the designated MODS element.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3368" y="5678423"/>
            <a:ext cx="4572000" cy="791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ea typeface="Times New Roman"/>
                <a:cs typeface="Times New Roman"/>
              </a:rPr>
              <a:t>&lt;typeOfResource&gt;{{jsonize(cells["Object Type"].value)}}&lt;/typeOfResource&gt;</a:t>
            </a:r>
            <a:endParaRPr lang="en-US" sz="1200" dirty="0">
              <a:latin typeface="Times New Roman"/>
              <a:ea typeface="Times New Roman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97296" y="3546792"/>
            <a:ext cx="3026664" cy="2131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577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Motorsports Metadata Step 3 Continued</a:t>
            </a:r>
          </a:p>
        </p:txBody>
      </p:sp>
      <p:pic>
        <p:nvPicPr>
          <p:cNvPr id="4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15" y="1690688"/>
            <a:ext cx="4434269" cy="146377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798" y="1690688"/>
            <a:ext cx="4041775" cy="4648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14" y="4599432"/>
            <a:ext cx="4434269" cy="14094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924114" y="3474720"/>
            <a:ext cx="4562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Column titles from spreadsheet must match column titles in template exactly—case-sensitive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56232" y="2167128"/>
            <a:ext cx="5733288" cy="347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28416" y="2688336"/>
            <a:ext cx="4334256" cy="1737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11496" y="2991040"/>
            <a:ext cx="2587752" cy="252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56232" y="5257800"/>
            <a:ext cx="5943600" cy="64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29000" y="5477256"/>
            <a:ext cx="3074798" cy="246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91456" y="5824728"/>
            <a:ext cx="3383280" cy="15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207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Constant data—data that remains the same from record to record—can be included in template.  Those elements will be applied to all records created through this process.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32" y="3478688"/>
            <a:ext cx="11145535" cy="2995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5" name="Straight Arrow Connector 4"/>
          <p:cNvCxnSpPr/>
          <p:nvPr/>
        </p:nvCxnSpPr>
        <p:spPr>
          <a:xfrm flipH="1">
            <a:off x="6567211" y="3186426"/>
            <a:ext cx="623455" cy="374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012141" y="4324940"/>
            <a:ext cx="623455" cy="374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442102" y="4961515"/>
            <a:ext cx="623455" cy="374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974434" y="5384429"/>
            <a:ext cx="516576" cy="172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104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Rows with Multiple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Spreadsheet cells with multiple values must be split in OpenRefine so that each value is mapped to its own MODS element.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46" y="2728913"/>
            <a:ext cx="3390900" cy="21526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84" y="5213203"/>
            <a:ext cx="6809154" cy="1295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6" name="Straight Arrow Connector 5"/>
          <p:cNvCxnSpPr/>
          <p:nvPr/>
        </p:nvCxnSpPr>
        <p:spPr>
          <a:xfrm>
            <a:off x="6082623" y="4307535"/>
            <a:ext cx="1586523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65776" y="4307535"/>
            <a:ext cx="1016847" cy="10417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22876" y="4460867"/>
            <a:ext cx="772668" cy="13239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51576" y="4501482"/>
            <a:ext cx="1673352" cy="11335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55228" y="4673758"/>
            <a:ext cx="609600" cy="1485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28805" y="4844395"/>
            <a:ext cx="2257650" cy="1272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812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Columns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85" y="1914145"/>
            <a:ext cx="1064539" cy="22463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47" y="1914145"/>
            <a:ext cx="2092946" cy="1890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29" y="1914146"/>
            <a:ext cx="2138843" cy="237367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40" y="1904620"/>
            <a:ext cx="2516036" cy="19097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8" y="4457320"/>
            <a:ext cx="3750732" cy="21929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94" y="4457320"/>
            <a:ext cx="1844278" cy="22267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40" y="4423529"/>
            <a:ext cx="2831134" cy="22267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Right Arrow 11"/>
          <p:cNvSpPr/>
          <p:nvPr/>
        </p:nvSpPr>
        <p:spPr>
          <a:xfrm>
            <a:off x="946175" y="1482079"/>
            <a:ext cx="8043332" cy="333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Columns with multiple values split twice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3318474" y="4079422"/>
            <a:ext cx="7086600" cy="377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After splitting,  columns are renamed to match template spreadsheet</a:t>
            </a:r>
          </a:p>
        </p:txBody>
      </p:sp>
    </p:spTree>
    <p:extLst>
      <p:ext uri="{BB962C8B-B14F-4D97-AF65-F5344CB8AC3E}">
        <p14:creationId xmlns:p14="http://schemas.microsoft.com/office/powerpoint/2010/main" val="2931257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Click on “Export” and then on “Templating”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   Paste template in left side of </a:t>
            </a:r>
          </a:p>
          <a:p>
            <a:pPr marL="0" indent="0">
              <a:buNone/>
            </a:pPr>
            <a:r>
              <a:rPr lang="en-US" dirty="0"/>
              <a:t>      “Templating Export” boxes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49" y="2606042"/>
            <a:ext cx="1856707" cy="20326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58" y="2514601"/>
            <a:ext cx="4973194" cy="40368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8531352" y="177075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modsCollection root element here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059168" y="2221992"/>
            <a:ext cx="1472184" cy="804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42970" y="6176963"/>
            <a:ext cx="2153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modsCollection closing element here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751576" y="5888736"/>
            <a:ext cx="740664" cy="1523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91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5466"/>
            <a:ext cx="10515600" cy="1325563"/>
          </a:xfrm>
        </p:spPr>
        <p:txBody>
          <a:bodyPr/>
          <a:lstStyle/>
          <a:p>
            <a:r>
              <a:rPr lang="en-US" dirty="0"/>
              <a:t>Technical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Technically proficient staff, but no coders, techies</a:t>
            </a:r>
          </a:p>
          <a:p>
            <a:r>
              <a:rPr lang="en-US" dirty="0"/>
              <a:t>Budget constraints = heavy reliance on student labor</a:t>
            </a:r>
          </a:p>
          <a:p>
            <a:r>
              <a:rPr lang="en-US" dirty="0"/>
              <a:t>Students and paraprofessionals participate in all parts of workflows</a:t>
            </a:r>
          </a:p>
          <a:p>
            <a:r>
              <a:rPr lang="en-US" dirty="0"/>
              <a:t>Need tools that students, paraprofessionals, and faculty with varying levels of technical sophistication can easily learn and use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Rives\Documents\factory work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504" y="4457983"/>
            <a:ext cx="3245274" cy="21193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13170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the Data Continued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106" y="1515876"/>
            <a:ext cx="8403788" cy="486844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194176" y="4585447"/>
            <a:ext cx="457200" cy="3361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661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Post-Transformation Problems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" y="1527842"/>
            <a:ext cx="4991100" cy="3886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086612" y="5657671"/>
            <a:ext cx="399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Empty elements may appear in resulting XML file if metadata records contain fewer elements than were provided for in the template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27" y="1245108"/>
            <a:ext cx="4197502" cy="2667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8" name="Straight Arrow Connector 7"/>
          <p:cNvCxnSpPr/>
          <p:nvPr/>
        </p:nvCxnSpPr>
        <p:spPr>
          <a:xfrm flipV="1">
            <a:off x="1783080" y="2033374"/>
            <a:ext cx="7455049" cy="6823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09928" y="2374571"/>
            <a:ext cx="7528201" cy="853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53027" y="4094272"/>
            <a:ext cx="2633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major problem: large modsCollection file needs to be split into individual MODS records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285" y="5414042"/>
            <a:ext cx="5349687" cy="121583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6683188" y="4792091"/>
            <a:ext cx="134471" cy="684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00800" y="5414042"/>
            <a:ext cx="349623" cy="502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937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XSLT = Extensible Stylesheet Language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Language that transforms XML documents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Transform one flavor/standard of metadata into another</a:t>
            </a:r>
          </a:p>
          <a:p>
            <a:pPr lvl="1"/>
            <a:r>
              <a:rPr lang="en-US" dirty="0"/>
              <a:t>Add, remove, change elements in a metadata file or </a:t>
            </a:r>
          </a:p>
          <a:p>
            <a:pPr marL="457200" lvl="1" indent="0">
              <a:buNone/>
            </a:pPr>
            <a:r>
              <a:rPr lang="en-US" dirty="0"/>
              <a:t>   group of files</a:t>
            </a:r>
          </a:p>
          <a:p>
            <a:pPr lvl="1"/>
            <a:r>
              <a:rPr lang="en-US" dirty="0"/>
              <a:t>Clean up XML documents</a:t>
            </a:r>
          </a:p>
          <a:p>
            <a:pPr lvl="1"/>
            <a:r>
              <a:rPr lang="en-US" dirty="0"/>
              <a:t>Change XML into HTML—or embed elements from XML</a:t>
            </a:r>
          </a:p>
          <a:p>
            <a:pPr marL="457200" lvl="1" indent="0">
              <a:buNone/>
            </a:pPr>
            <a:r>
              <a:rPr lang="en-US" dirty="0"/>
              <a:t>    document into HTML</a:t>
            </a:r>
          </a:p>
          <a:p>
            <a:pPr lvl="1"/>
            <a:r>
              <a:rPr lang="en-US" dirty="0"/>
              <a:t>Break up a large file into smaller files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XSLT documents can be very complex or simple, depending on</a:t>
            </a:r>
          </a:p>
          <a:p>
            <a:pPr marL="457200" lvl="1" indent="0">
              <a:buNone/>
            </a:pPr>
            <a:r>
              <a:rPr lang="en-US" dirty="0"/>
              <a:t>task that needs to be accomplished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516" y="1395319"/>
            <a:ext cx="3509683" cy="3694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08122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1: Empty Elements in XML File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9418"/>
            <a:ext cx="4699386" cy="2118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46196"/>
            <a:ext cx="4029635" cy="28497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869" y="1589418"/>
            <a:ext cx="6167141" cy="20444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3187892" y="2457781"/>
            <a:ext cx="192199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Before transformation: </a:t>
            </a:r>
          </a:p>
          <a:p>
            <a:pPr algn="ctr"/>
            <a:r>
              <a:rPr lang="en-US" sz="1600" dirty="0"/>
              <a:t>Empty elements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4117" y="4932509"/>
            <a:ext cx="1812752" cy="125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After transformation: empty elements stripped out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6920" y="4276164"/>
            <a:ext cx="4186879" cy="2017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Simple XSLT identity transformation copies entire contents of file and normalizes spacing—i.e. removes empty elements and attributes</a:t>
            </a:r>
          </a:p>
        </p:txBody>
      </p:sp>
    </p:spTree>
    <p:extLst>
      <p:ext uri="{BB962C8B-B14F-4D97-AF65-F5344CB8AC3E}">
        <p14:creationId xmlns:p14="http://schemas.microsoft.com/office/powerpoint/2010/main" val="829844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Large Metadata File Needs to be Split into Individual Records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63793"/>
            <a:ext cx="6104965" cy="247794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088" y="1690688"/>
            <a:ext cx="4853006" cy="183021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90" y="3950004"/>
            <a:ext cx="2781566" cy="25497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210284"/>
            <a:ext cx="4002741" cy="2460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91317" y="2459014"/>
            <a:ext cx="2375647" cy="1145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Before transformation: 100+ records in single collection-level metadata file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7358" y="4983208"/>
            <a:ext cx="3357283" cy="1081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After transformation: collection-level file broken up into individual metadata records, each with identifier for image as filename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77573" y="2908291"/>
            <a:ext cx="2663499" cy="194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xsl:result-document creates multiple new fie and inserts new root element. “href” attribute instructs XSLT to rename files with mods:identifier in each record</a:t>
            </a:r>
          </a:p>
        </p:txBody>
      </p:sp>
    </p:spTree>
    <p:extLst>
      <p:ext uri="{BB962C8B-B14F-4D97-AF65-F5344CB8AC3E}">
        <p14:creationId xmlns:p14="http://schemas.microsoft.com/office/powerpoint/2010/main" val="2508178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XSLT: Running the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7331"/>
            <a:ext cx="3248337" cy="27725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87" y="2557685"/>
            <a:ext cx="3171825" cy="2691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906" y="2557685"/>
            <a:ext cx="3294894" cy="26820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963" y="5965922"/>
            <a:ext cx="46863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ectangle 7"/>
          <p:cNvSpPr/>
          <p:nvPr/>
        </p:nvSpPr>
        <p:spPr>
          <a:xfrm>
            <a:off x="981634" y="1925821"/>
            <a:ext cx="2985248" cy="5915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Identify XML file you want to apply XSLT to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0316" y="1925821"/>
            <a:ext cx="3571595" cy="580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Choose destination for results of transformation (folder)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81948" y="1941513"/>
            <a:ext cx="3371851" cy="500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Results of transformation appear in folder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24287" y="5491640"/>
            <a:ext cx="4526337" cy="339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Click “apply associated”</a:t>
            </a:r>
          </a:p>
        </p:txBody>
      </p:sp>
    </p:spTree>
    <p:extLst>
      <p:ext uri="{BB962C8B-B14F-4D97-AF65-F5344CB8AC3E}">
        <p14:creationId xmlns:p14="http://schemas.microsoft.com/office/powerpoint/2010/main" val="1653181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XSLT: Building other stylesheets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0" y="1264149"/>
            <a:ext cx="6699927" cy="1488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523" y="2589712"/>
            <a:ext cx="7948866" cy="222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356" y="4028187"/>
            <a:ext cx="6791264" cy="26945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6499448" y="1646539"/>
            <a:ext cx="5145705" cy="658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Metadata standard-agnostic XSLT could apply to any XML metadata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7665587" y="2972102"/>
            <a:ext cx="431003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New template added to manipulate MODS rights element; MODS namespace has to be dropped in root element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807824" y="2800289"/>
            <a:ext cx="13447" cy="117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79576" y="2043953"/>
            <a:ext cx="18198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298141" y="3496235"/>
            <a:ext cx="2367446" cy="390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821271" y="4502125"/>
            <a:ext cx="3154349" cy="1079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Additional template inserted to adjust geographical subjects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8027894" y="5363398"/>
            <a:ext cx="645459" cy="539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1962912" y="3886502"/>
            <a:ext cx="73152" cy="673306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>
            <a:off x="5184356" y="5928230"/>
            <a:ext cx="113785" cy="600586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25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Form Data to Authority Records Step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90" y="1312104"/>
            <a:ext cx="6096000" cy="2689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8" y="4098527"/>
            <a:ext cx="4365812" cy="22378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56" y="4136230"/>
            <a:ext cx="5594742" cy="21756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urved Right Arrow 6"/>
          <p:cNvSpPr/>
          <p:nvPr/>
        </p:nvSpPr>
        <p:spPr>
          <a:xfrm rot="1816646">
            <a:off x="1700484" y="2346570"/>
            <a:ext cx="560820" cy="16241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 flipV="1">
            <a:off x="4784912" y="5700424"/>
            <a:ext cx="838200" cy="57853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13520" y="2131294"/>
            <a:ext cx="1414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MARCXML Metadata Template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0703" y="6433601"/>
            <a:ext cx="314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OpenRefine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603469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Form Data to Authority Records 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35" y="1690688"/>
            <a:ext cx="8229600" cy="16283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82" y="3453941"/>
            <a:ext cx="5360306" cy="2895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Curved Right Arrow 5"/>
          <p:cNvSpPr/>
          <p:nvPr/>
        </p:nvSpPr>
        <p:spPr>
          <a:xfrm rot="19133194">
            <a:off x="2158999" y="376068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55936" y="2135514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“Cleaning” XSLT applied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5370" y="5144112"/>
            <a:ext cx="1615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MARCEdit used to transform MARXML file to MARC21</a:t>
            </a:r>
          </a:p>
        </p:txBody>
      </p:sp>
    </p:spTree>
    <p:extLst>
      <p:ext uri="{BB962C8B-B14F-4D97-AF65-F5344CB8AC3E}">
        <p14:creationId xmlns:p14="http://schemas.microsoft.com/office/powerpoint/2010/main" val="2360196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Form Data to Authority Records: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Method of capturing NACO data from other workflows</a:t>
            </a:r>
          </a:p>
          <a:p>
            <a:r>
              <a:rPr lang="en-US" dirty="0"/>
              <a:t>Records can be transformed into MADS for repository via separate XSLT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dirty="0">
                <a:latin typeface="Edwardian Script ITC" panose="030303020407070D0804" pitchFamily="66" charset="0"/>
              </a:rPr>
              <a:t>Nota bene</a:t>
            </a:r>
            <a:r>
              <a:rPr lang="en-US" dirty="0"/>
              <a:t> --Records are of course checked carefully before submission to NAF)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07" y="1225031"/>
            <a:ext cx="5236822" cy="28134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38392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from two old repositories…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95" y="1595887"/>
            <a:ext cx="11522587" cy="51327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        Atkins Digital					New South Voices</a:t>
            </a:r>
            <a:br>
              <a:rPr lang="en-US" dirty="0"/>
            </a:br>
            <a:r>
              <a:rPr lang="en-US" dirty="0"/>
              <a:t>               (CONTENTdm)		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5" y="2664087"/>
            <a:ext cx="6082343" cy="3692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45" y="2147887"/>
            <a:ext cx="4928749" cy="45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4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1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End Product: Motorsports Metadata Display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6880" y="1351255"/>
            <a:ext cx="8223504" cy="53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" y="1182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End Product: Oral History Metadata Display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53" y="1229503"/>
            <a:ext cx="7813311" cy="5518769"/>
          </a:xfrm>
        </p:spPr>
      </p:pic>
    </p:spTree>
    <p:extLst>
      <p:ext uri="{BB962C8B-B14F-4D97-AF65-F5344CB8AC3E}">
        <p14:creationId xmlns:p14="http://schemas.microsoft.com/office/powerpoint/2010/main" val="1353973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Free &amp; cheap tools that have worked for us: </a:t>
            </a:r>
            <a:br>
              <a:rPr lang="en-US" dirty="0"/>
            </a:br>
            <a:endParaRPr lang="en-US" dirty="0"/>
          </a:p>
          <a:p>
            <a:r>
              <a:rPr lang="en-US" dirty="0"/>
              <a:t>G Suite</a:t>
            </a:r>
          </a:p>
          <a:p>
            <a:r>
              <a:rPr lang="en-US" dirty="0"/>
              <a:t>Trello</a:t>
            </a:r>
          </a:p>
          <a:p>
            <a:r>
              <a:rPr lang="en-US" dirty="0"/>
              <a:t>FAST</a:t>
            </a:r>
          </a:p>
          <a:p>
            <a:r>
              <a:rPr lang="en-US" dirty="0"/>
              <a:t>OpenRefine</a:t>
            </a:r>
          </a:p>
          <a:p>
            <a:r>
              <a:rPr lang="en-US" dirty="0"/>
              <a:t>XSLT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74" y="365125"/>
            <a:ext cx="4859166" cy="62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89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Rita Johnston, Digital Production Librarian, UNC Charlotte </a:t>
            </a:r>
          </a:p>
          <a:p>
            <a:pPr algn="ctr"/>
            <a:r>
              <a:rPr lang="en-US" dirty="0">
                <a:latin typeface="Gill Sans MT" panose="020B0502020104020203" pitchFamily="34" charset="0"/>
              </a:rPr>
              <a:t>Joseph Nicholson, Metadata Librarian, UNC Charlotte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1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…to one new repository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604404" cy="4351338"/>
          </a:xfrm>
        </p:spPr>
        <p:txBody>
          <a:bodyPr/>
          <a:lstStyle/>
          <a:p>
            <a:r>
              <a:rPr lang="en-US" dirty="0"/>
              <a:t>Built on Islandora framework</a:t>
            </a:r>
          </a:p>
          <a:p>
            <a:r>
              <a:rPr lang="en-US" dirty="0"/>
              <a:t>Will eventually be the sole location for digital collections</a:t>
            </a:r>
          </a:p>
          <a:p>
            <a:r>
              <a:rPr lang="en-US" dirty="0"/>
              <a:t>Solution for both preservation and access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85" y="1570397"/>
            <a:ext cx="7255527" cy="485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6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1678"/>
            <a:ext cx="10515600" cy="1325563"/>
          </a:xfrm>
        </p:spPr>
        <p:txBody>
          <a:bodyPr/>
          <a:lstStyle/>
          <a:p>
            <a:r>
              <a:rPr lang="en-US" dirty="0"/>
              <a:t>Transition to New Metadata Standard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88" y="2828903"/>
            <a:ext cx="3279724" cy="3899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1226" y="1690688"/>
            <a:ext cx="3743325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185" y="2643188"/>
            <a:ext cx="3739066" cy="4084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057" y="1690688"/>
            <a:ext cx="4015322" cy="7496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ectangle 7"/>
          <p:cNvSpPr/>
          <p:nvPr/>
        </p:nvSpPr>
        <p:spPr>
          <a:xfrm>
            <a:off x="4783082" y="2929092"/>
            <a:ext cx="1758231" cy="271389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MODS</a:t>
            </a:r>
          </a:p>
          <a:p>
            <a:pPr algn="ctr"/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Serialized in XML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Similar to MARC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Very granular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Hierarchical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Attributes that refine meaning of elements</a:t>
            </a:r>
          </a:p>
          <a:p>
            <a:pPr algn="ctr"/>
            <a:r>
              <a:rPr lang="en-US" sz="14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0046" y="2403256"/>
            <a:ext cx="2507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http://www.loc.gov/standards/mods/</a:t>
            </a:r>
          </a:p>
        </p:txBody>
      </p:sp>
    </p:spTree>
    <p:extLst>
      <p:ext uri="{BB962C8B-B14F-4D97-AF65-F5344CB8AC3E}">
        <p14:creationId xmlns:p14="http://schemas.microsoft.com/office/powerpoint/2010/main" val="121559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1: Oral History Interviews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Descriptive practices already established, but needed tweaking</a:t>
            </a:r>
          </a:p>
          <a:p>
            <a:r>
              <a:rPr lang="en-US" dirty="0"/>
              <a:t>Modernized to fit needs of 2014-onward within staffing constraints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0" y="1696152"/>
            <a:ext cx="4919544" cy="4919544"/>
          </a:xfrm>
        </p:spPr>
      </p:pic>
    </p:spTree>
    <p:extLst>
      <p:ext uri="{BB962C8B-B14F-4D97-AF65-F5344CB8AC3E}">
        <p14:creationId xmlns:p14="http://schemas.microsoft.com/office/powerpoint/2010/main" val="138378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Legacy of Oral History Program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0" y="1532327"/>
            <a:ext cx="6124131" cy="514451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55" y="2789297"/>
            <a:ext cx="4348516" cy="39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997558" cy="48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1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1298</TotalTime>
  <Words>1840</Words>
  <Application>Microsoft Office PowerPoint</Application>
  <PresentationFormat>Widescreen</PresentationFormat>
  <Paragraphs>284</Paragraphs>
  <Slides>53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Edwardian Script ITC</vt:lpstr>
      <vt:lpstr>Gill Sans MT</vt:lpstr>
      <vt:lpstr>Times New Roman</vt:lpstr>
      <vt:lpstr>Wingdings</vt:lpstr>
      <vt:lpstr>Office Theme</vt:lpstr>
      <vt:lpstr>Retooling Digitization Workflows at UNCC</vt:lpstr>
      <vt:lpstr>UNCC Special Collections &amp; University Archives Overview</vt:lpstr>
      <vt:lpstr>Staffing Challenges</vt:lpstr>
      <vt:lpstr>Technical Challenges</vt:lpstr>
      <vt:lpstr>Migration from two old repositories…</vt:lpstr>
      <vt:lpstr>…to one new repository</vt:lpstr>
      <vt:lpstr>Transition to New Metadata Standard</vt:lpstr>
      <vt:lpstr>Project 1: Oral History Interviews</vt:lpstr>
      <vt:lpstr>Digital Legacy of Oral History Program</vt:lpstr>
      <vt:lpstr>Project 2: Motorsports Photographs</vt:lpstr>
      <vt:lpstr>Motorsports: Brimming with Challenges/Opportunities</vt:lpstr>
      <vt:lpstr>Motorsports Metadata Project</vt:lpstr>
      <vt:lpstr>Oral Histories NACO Project</vt:lpstr>
      <vt:lpstr>2 Projects, Similar Processes &amp; Tools</vt:lpstr>
      <vt:lpstr>G Suite</vt:lpstr>
      <vt:lpstr>Introducing G Suite to Oral History Workflow</vt:lpstr>
      <vt:lpstr>G Suite in the Motorsports Project</vt:lpstr>
      <vt:lpstr>Motorsports Metadata Project: Authority Control</vt:lpstr>
      <vt:lpstr>Motorsports Metadata Procedure: Excel</vt:lpstr>
      <vt:lpstr>Motorsports Metadata Procedure: Excel Code</vt:lpstr>
      <vt:lpstr>Authorities Project: Google Forms</vt:lpstr>
      <vt:lpstr>Creating a Google Form</vt:lpstr>
      <vt:lpstr>Trello</vt:lpstr>
      <vt:lpstr>Trello for Communication in Oral History</vt:lpstr>
      <vt:lpstr>PowerPoint Presentation</vt:lpstr>
      <vt:lpstr>Trello for Communication in Motorsports</vt:lpstr>
      <vt:lpstr>Trello Board: Motorsports Metadata Workflow</vt:lpstr>
      <vt:lpstr>Transition to New Subject Vocabulary: FAST = Faceted Application of Subject Terminology</vt:lpstr>
      <vt:lpstr>FAST: Gains and Losses</vt:lpstr>
      <vt:lpstr>FAST: Application in Oral History Project</vt:lpstr>
      <vt:lpstr>OpenRefine</vt:lpstr>
      <vt:lpstr>Motorsports Metadata Step 1: Create Spreadsheet, Import into OpenRefine, Create Project</vt:lpstr>
      <vt:lpstr>Motorsports Metadata Step 2: Clean Data</vt:lpstr>
      <vt:lpstr>Motorsports Metadata Step 3: Creating the Template</vt:lpstr>
      <vt:lpstr>Motorsports Metadata Step 3 Continued</vt:lpstr>
      <vt:lpstr>Constant Data</vt:lpstr>
      <vt:lpstr>Splitting Rows with Multiple Values</vt:lpstr>
      <vt:lpstr>Splitting Columns of Data</vt:lpstr>
      <vt:lpstr>Transforming the Data</vt:lpstr>
      <vt:lpstr>Transforming the Data Continued</vt:lpstr>
      <vt:lpstr>Post-Transformation Problems</vt:lpstr>
      <vt:lpstr>XSLT = Extensible Stylesheet Language Transformations</vt:lpstr>
      <vt:lpstr>Problem 1: Empty Elements in XML File</vt:lpstr>
      <vt:lpstr>Problem 2: Large Metadata File Needs to be Split into Individual Records</vt:lpstr>
      <vt:lpstr>XSLT: Running the Transformation</vt:lpstr>
      <vt:lpstr>XSLT: Building other stylesheets</vt:lpstr>
      <vt:lpstr>Google Form Data to Authority Records Step 1</vt:lpstr>
      <vt:lpstr>Google Form Data to Authority Records Step 2</vt:lpstr>
      <vt:lpstr>Google Form Data to Authority Records: Results</vt:lpstr>
      <vt:lpstr>End Product: Motorsports Metadata Display</vt:lpstr>
      <vt:lpstr>End Product: Oral History Metadata Display</vt:lpstr>
      <vt:lpstr>Conclusion</vt:lpstr>
      <vt:lpstr>Thank You!  </vt:lpstr>
    </vt:vector>
  </TitlesOfParts>
  <Company>UNC Charlotte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Retooling Digitization Workflows at UNCC</dc:title>
  <dc:creator>Johnston, Rita</dc:creator>
  <cp:lastModifiedBy>Johnston, Rita</cp:lastModifiedBy>
  <cp:revision>94</cp:revision>
  <dcterms:created xsi:type="dcterms:W3CDTF">2017-05-29T18:59:57Z</dcterms:created>
  <dcterms:modified xsi:type="dcterms:W3CDTF">2017-06-23T13:14:18Z</dcterms:modified>
</cp:coreProperties>
</file>